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53">
  <p:sldMasterIdLst>
    <p:sldMasterId id="2147483648" r:id="rId5"/>
    <p:sldMasterId id="2147483660" r:id="rId6"/>
  </p:sldMasterIdLst>
  <p:notesMasterIdLst>
    <p:notesMasterId r:id="rId26"/>
  </p:notesMasterIdLst>
  <p:handoutMasterIdLst>
    <p:handoutMasterId r:id="rId27"/>
  </p:handoutMasterIdLst>
  <p:sldIdLst>
    <p:sldId id="507" r:id="rId7"/>
    <p:sldId id="492" r:id="rId8"/>
    <p:sldId id="503" r:id="rId9"/>
    <p:sldId id="508" r:id="rId10"/>
    <p:sldId id="510" r:id="rId11"/>
    <p:sldId id="511" r:id="rId12"/>
    <p:sldId id="512" r:id="rId13"/>
    <p:sldId id="517" r:id="rId14"/>
    <p:sldId id="519" r:id="rId15"/>
    <p:sldId id="520" r:id="rId16"/>
    <p:sldId id="522" r:id="rId17"/>
    <p:sldId id="484" r:id="rId18"/>
    <p:sldId id="501" r:id="rId19"/>
    <p:sldId id="493" r:id="rId20"/>
    <p:sldId id="497" r:id="rId21"/>
    <p:sldId id="502" r:id="rId22"/>
    <p:sldId id="494" r:id="rId23"/>
    <p:sldId id="495" r:id="rId24"/>
    <p:sldId id="264" r:id="rId25"/>
  </p:sldIdLst>
  <p:sldSz cx="12192000" cy="6858000"/>
  <p:notesSz cx="7077075" cy="9363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224" userDrawn="1">
          <p15:clr>
            <a:srgbClr val="A4A3A4"/>
          </p15:clr>
        </p15:guide>
        <p15:guide id="2" pos="19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ames Crisp (CENSUS/GEO FED)" initials="JC(F" lastIdx="3" clrIdx="0">
    <p:extLst>
      <p:ext uri="{19B8F6BF-5375-455C-9EA6-DF929625EA0E}">
        <p15:presenceInfo xmlns:p15="http://schemas.microsoft.com/office/powerpoint/2012/main" userId="S-1-5-21-2418650581-3053253586-2785318765-241800" providerId="AD"/>
      </p:ext>
    </p:extLst>
  </p:cmAuthor>
  <p:cmAuthor id="2" name="Meredith L Gillum (CENSUS/GEO FED)" initials="MLG(F" lastIdx="40" clrIdx="1">
    <p:extLst>
      <p:ext uri="{19B8F6BF-5375-455C-9EA6-DF929625EA0E}">
        <p15:presenceInfo xmlns:p15="http://schemas.microsoft.com/office/powerpoint/2012/main" userId="S-1-5-21-2418650581-3053253586-2785318765-3291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04" autoAdjust="0"/>
    <p:restoredTop sz="69100" autoAdjust="0"/>
  </p:normalViewPr>
  <p:slideViewPr>
    <p:cSldViewPr>
      <p:cViewPr varScale="1">
        <p:scale>
          <a:sx n="42" d="100"/>
          <a:sy n="42" d="100"/>
        </p:scale>
        <p:origin x="1212" y="42"/>
      </p:cViewPr>
      <p:guideLst>
        <p:guide orient="horz" pos="4224"/>
        <p:guide pos="192"/>
      </p:guideLst>
    </p:cSldViewPr>
  </p:slideViewPr>
  <p:notesTextViewPr>
    <p:cViewPr>
      <p:scale>
        <a:sx n="1" d="1"/>
        <a:sy n="1" d="1"/>
      </p:scale>
      <p:origin x="0" y="0"/>
    </p:cViewPr>
  </p:notesTextViewPr>
  <p:sorterViewPr>
    <p:cViewPr>
      <p:scale>
        <a:sx n="100" d="100"/>
        <a:sy n="100" d="100"/>
      </p:scale>
      <p:origin x="0" y="-432"/>
    </p:cViewPr>
  </p:sorterViewPr>
  <p:notesViewPr>
    <p:cSldViewPr>
      <p:cViewPr varScale="1">
        <p:scale>
          <a:sx n="82" d="100"/>
          <a:sy n="82" d="100"/>
        </p:scale>
        <p:origin x="1536"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commentAuthors" Target="commentAuthor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67374" cy="470072"/>
          </a:xfrm>
          <a:prstGeom prst="rect">
            <a:avLst/>
          </a:prstGeom>
        </p:spPr>
        <p:txBody>
          <a:bodyPr vert="horz" lIns="92181" tIns="46090" rIns="92181" bIns="46090" rtlCol="0"/>
          <a:lstStyle>
            <a:lvl1pPr algn="l">
              <a:defRPr sz="1200"/>
            </a:lvl1pPr>
          </a:lstStyle>
          <a:p>
            <a:endParaRPr lang="en-US"/>
          </a:p>
        </p:txBody>
      </p:sp>
      <p:sp>
        <p:nvSpPr>
          <p:cNvPr id="3" name="Date Placeholder 2"/>
          <p:cNvSpPr>
            <a:spLocks noGrp="1"/>
          </p:cNvSpPr>
          <p:nvPr>
            <p:ph type="dt" sz="quarter" idx="1"/>
          </p:nvPr>
        </p:nvSpPr>
        <p:spPr>
          <a:xfrm>
            <a:off x="4008100" y="1"/>
            <a:ext cx="3067374" cy="470072"/>
          </a:xfrm>
          <a:prstGeom prst="rect">
            <a:avLst/>
          </a:prstGeom>
        </p:spPr>
        <p:txBody>
          <a:bodyPr vert="horz" lIns="92181" tIns="46090" rIns="92181" bIns="46090" rtlCol="0"/>
          <a:lstStyle>
            <a:lvl1pPr algn="r">
              <a:defRPr sz="1200"/>
            </a:lvl1pPr>
          </a:lstStyle>
          <a:p>
            <a:fld id="{A022DE7A-687C-4769-BEE7-216CA289F88B}" type="datetimeFigureOut">
              <a:rPr lang="en-US" smtClean="0"/>
              <a:t>1/11/2018</a:t>
            </a:fld>
            <a:endParaRPr lang="en-US"/>
          </a:p>
        </p:txBody>
      </p:sp>
      <p:sp>
        <p:nvSpPr>
          <p:cNvPr id="4" name="Footer Placeholder 3"/>
          <p:cNvSpPr>
            <a:spLocks noGrp="1"/>
          </p:cNvSpPr>
          <p:nvPr>
            <p:ph type="ftr" sz="quarter" idx="2"/>
          </p:nvPr>
        </p:nvSpPr>
        <p:spPr>
          <a:xfrm>
            <a:off x="0" y="8893003"/>
            <a:ext cx="3067374" cy="470072"/>
          </a:xfrm>
          <a:prstGeom prst="rect">
            <a:avLst/>
          </a:prstGeom>
        </p:spPr>
        <p:txBody>
          <a:bodyPr vert="horz" lIns="92181" tIns="46090" rIns="92181" bIns="46090" rtlCol="0" anchor="b"/>
          <a:lstStyle>
            <a:lvl1pPr algn="l">
              <a:defRPr sz="1200"/>
            </a:lvl1pPr>
          </a:lstStyle>
          <a:p>
            <a:endParaRPr lang="en-US"/>
          </a:p>
        </p:txBody>
      </p:sp>
      <p:sp>
        <p:nvSpPr>
          <p:cNvPr id="5" name="Slide Number Placeholder 4"/>
          <p:cNvSpPr>
            <a:spLocks noGrp="1"/>
          </p:cNvSpPr>
          <p:nvPr>
            <p:ph type="sldNum" sz="quarter" idx="3"/>
          </p:nvPr>
        </p:nvSpPr>
        <p:spPr>
          <a:xfrm>
            <a:off x="4008100" y="8893003"/>
            <a:ext cx="3067374" cy="470072"/>
          </a:xfrm>
          <a:prstGeom prst="rect">
            <a:avLst/>
          </a:prstGeom>
        </p:spPr>
        <p:txBody>
          <a:bodyPr vert="horz" lIns="92181" tIns="46090" rIns="92181" bIns="46090" rtlCol="0" anchor="b"/>
          <a:lstStyle>
            <a:lvl1pPr algn="r">
              <a:defRPr sz="1200"/>
            </a:lvl1pPr>
          </a:lstStyle>
          <a:p>
            <a:fld id="{83AAEDA3-3A37-481C-9FDE-A23D027D73A0}" type="slidenum">
              <a:rPr lang="en-US" smtClean="0"/>
              <a:t>‹#›</a:t>
            </a:fld>
            <a:endParaRPr lang="en-US"/>
          </a:p>
        </p:txBody>
      </p:sp>
    </p:spTree>
    <p:extLst>
      <p:ext uri="{BB962C8B-B14F-4D97-AF65-F5344CB8AC3E}">
        <p14:creationId xmlns:p14="http://schemas.microsoft.com/office/powerpoint/2010/main" val="24053554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8154"/>
          </a:xfrm>
          <a:prstGeom prst="rect">
            <a:avLst/>
          </a:prstGeom>
        </p:spPr>
        <p:txBody>
          <a:bodyPr vert="horz" lIns="93932" tIns="46966" rIns="93932" bIns="46966" rtlCol="0"/>
          <a:lstStyle>
            <a:lvl1pPr algn="l">
              <a:defRPr sz="1200"/>
            </a:lvl1pPr>
          </a:lstStyle>
          <a:p>
            <a:endParaRPr lang="en-US"/>
          </a:p>
        </p:txBody>
      </p:sp>
      <p:sp>
        <p:nvSpPr>
          <p:cNvPr id="3" name="Date Placeholder 2"/>
          <p:cNvSpPr>
            <a:spLocks noGrp="1"/>
          </p:cNvSpPr>
          <p:nvPr>
            <p:ph type="dt" idx="1"/>
          </p:nvPr>
        </p:nvSpPr>
        <p:spPr>
          <a:xfrm>
            <a:off x="4008705" y="0"/>
            <a:ext cx="3066733" cy="468154"/>
          </a:xfrm>
          <a:prstGeom prst="rect">
            <a:avLst/>
          </a:prstGeom>
        </p:spPr>
        <p:txBody>
          <a:bodyPr vert="horz" lIns="93932" tIns="46966" rIns="93932" bIns="46966" rtlCol="0"/>
          <a:lstStyle>
            <a:lvl1pPr algn="r">
              <a:defRPr sz="1200"/>
            </a:lvl1pPr>
          </a:lstStyle>
          <a:p>
            <a:fld id="{440F903A-873C-4C92-95D1-C34E117DE35A}" type="datetimeFigureOut">
              <a:rPr lang="en-US" smtClean="0"/>
              <a:t>1/11/2018</a:t>
            </a:fld>
            <a:endParaRPr lang="en-US"/>
          </a:p>
        </p:txBody>
      </p:sp>
      <p:sp>
        <p:nvSpPr>
          <p:cNvPr id="4" name="Slide Image Placeholder 3"/>
          <p:cNvSpPr>
            <a:spLocks noGrp="1" noRot="1" noChangeAspect="1"/>
          </p:cNvSpPr>
          <p:nvPr>
            <p:ph type="sldImg" idx="2"/>
          </p:nvPr>
        </p:nvSpPr>
        <p:spPr>
          <a:xfrm>
            <a:off x="417513" y="701675"/>
            <a:ext cx="6242050" cy="3511550"/>
          </a:xfrm>
          <a:prstGeom prst="rect">
            <a:avLst/>
          </a:prstGeom>
          <a:noFill/>
          <a:ln w="12700">
            <a:solidFill>
              <a:prstClr val="black"/>
            </a:solidFill>
          </a:ln>
        </p:spPr>
        <p:txBody>
          <a:bodyPr vert="horz" lIns="93932" tIns="46966" rIns="93932" bIns="46966" rtlCol="0" anchor="ctr"/>
          <a:lstStyle/>
          <a:p>
            <a:endParaRPr lang="en-US"/>
          </a:p>
        </p:txBody>
      </p:sp>
      <p:sp>
        <p:nvSpPr>
          <p:cNvPr id="5" name="Notes Placeholder 4"/>
          <p:cNvSpPr>
            <a:spLocks noGrp="1"/>
          </p:cNvSpPr>
          <p:nvPr>
            <p:ph type="body" sz="quarter" idx="3"/>
          </p:nvPr>
        </p:nvSpPr>
        <p:spPr>
          <a:xfrm>
            <a:off x="707708" y="4447461"/>
            <a:ext cx="5661660" cy="4213384"/>
          </a:xfrm>
          <a:prstGeom prst="rect">
            <a:avLst/>
          </a:prstGeom>
        </p:spPr>
        <p:txBody>
          <a:bodyPr vert="horz" lIns="93932" tIns="46966" rIns="93932" bIns="4696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93297"/>
            <a:ext cx="3066733" cy="468154"/>
          </a:xfrm>
          <a:prstGeom prst="rect">
            <a:avLst/>
          </a:prstGeom>
        </p:spPr>
        <p:txBody>
          <a:bodyPr vert="horz" lIns="93932" tIns="46966" rIns="93932" bIns="46966" rtlCol="0" anchor="b"/>
          <a:lstStyle>
            <a:lvl1pPr algn="l">
              <a:defRPr sz="1200"/>
            </a:lvl1pPr>
          </a:lstStyle>
          <a:p>
            <a:endParaRPr lang="en-US"/>
          </a:p>
        </p:txBody>
      </p:sp>
      <p:sp>
        <p:nvSpPr>
          <p:cNvPr id="7" name="Slide Number Placeholder 6"/>
          <p:cNvSpPr>
            <a:spLocks noGrp="1"/>
          </p:cNvSpPr>
          <p:nvPr>
            <p:ph type="sldNum" sz="quarter" idx="5"/>
          </p:nvPr>
        </p:nvSpPr>
        <p:spPr>
          <a:xfrm>
            <a:off x="4008705" y="8893297"/>
            <a:ext cx="3066733" cy="468154"/>
          </a:xfrm>
          <a:prstGeom prst="rect">
            <a:avLst/>
          </a:prstGeom>
        </p:spPr>
        <p:txBody>
          <a:bodyPr vert="horz" lIns="93932" tIns="46966" rIns="93932" bIns="46966" rtlCol="0" anchor="b"/>
          <a:lstStyle>
            <a:lvl1pPr algn="r">
              <a:defRPr sz="1200"/>
            </a:lvl1pPr>
          </a:lstStyle>
          <a:p>
            <a:fld id="{603B9073-4934-4A18-B03D-7FA2DABDE591}" type="slidenum">
              <a:rPr lang="en-US" smtClean="0"/>
              <a:t>‹#›</a:t>
            </a:fld>
            <a:endParaRPr lang="en-US"/>
          </a:p>
        </p:txBody>
      </p:sp>
    </p:spTree>
    <p:extLst>
      <p:ext uri="{BB962C8B-B14F-4D97-AF65-F5344CB8AC3E}">
        <p14:creationId xmlns:p14="http://schemas.microsoft.com/office/powerpoint/2010/main" val="25731430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Welcome to the 2020 Census LUCA Training to introduce the digital address materials.  This presentation serves as an introduction to the digital address materials and prepares participants for this specific product preference selection.  It does not provide instructions for making updates or for submitting the updated materials.  Separate presentations cover those two topics</a:t>
            </a:r>
            <a:r>
              <a:rPr lang="en-U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03B9073-4934-4A18-B03D-7FA2DABDE591}" type="slidenum">
              <a:rPr lang="en-US" smtClean="0"/>
              <a:t>1</a:t>
            </a:fld>
            <a:endParaRPr lang="en-US" dirty="0"/>
          </a:p>
        </p:txBody>
      </p:sp>
    </p:spTree>
    <p:extLst>
      <p:ext uri="{BB962C8B-B14F-4D97-AF65-F5344CB8AC3E}">
        <p14:creationId xmlns:p14="http://schemas.microsoft.com/office/powerpoint/2010/main" val="1513766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Title 13 U.S.C. protects information provided to and from LUCA. It requires the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Census Bureau ensure the confidential treatment of census related information, including individual addresses and structure points (also known as map spots on the paper LUCA materials), and maintain the confidentiality of all information it collects. LUCA requires all liaisons, reviewers, and anyone with access to the Title 13 materials abide by the Confidentiality and Security Guidelines and sign the </a:t>
            </a:r>
            <a:r>
              <a:rPr lang="en-US" sz="1200" i="1" kern="1200" dirty="0" smtClean="0">
                <a:solidFill>
                  <a:schemeClr val="tx1"/>
                </a:solidFill>
                <a:effectLst/>
                <a:latin typeface="+mn-lt"/>
                <a:ea typeface="+mn-ea"/>
                <a:cs typeface="+mn-cs"/>
              </a:rPr>
              <a:t>Confidentiality Agreement Form. </a:t>
            </a:r>
            <a:endParaRPr lang="en-US" sz="1200" i="1"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census address list is Title 13 material and protected. The guidelines document that accompanied the LUCA invitation</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materials is included in the Respondent Guide.  If changes occur to staff that have access to the Title 13 materials, the jurisdiction must provide updated Confidentiality Forms as the changes occur, throughout the LUCA operation timeframe.</a:t>
            </a:r>
            <a:endParaRPr lang="en-US" i="0" baseline="0" dirty="0" smtClean="0"/>
          </a:p>
        </p:txBody>
      </p:sp>
    </p:spTree>
    <p:extLst>
      <p:ext uri="{BB962C8B-B14F-4D97-AF65-F5344CB8AC3E}">
        <p14:creationId xmlns:p14="http://schemas.microsoft.com/office/powerpoint/2010/main" val="11915643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Title 13 provides the following protections to individuals and businesses:</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The Census Bureau never publishes private information. It is against the law to disclose or publish any private information that identifies an individual or business, including names, addresses (including GPS coordinates), Social Security Numbers, and telephone numbers.</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The Census Bureau collects information to produce statistics. No government agency or court can use personal information against respondents.</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The Census Bureau staff is legally required to maintain the confidentiality of your data. Every person with access to your data is sworn to protect Title 13 data (and the data you share)</a:t>
            </a:r>
            <a:r>
              <a:rPr lang="en-US" sz="1200" kern="1200" baseline="0" dirty="0" smtClean="0">
                <a:solidFill>
                  <a:schemeClr val="tx1"/>
                </a:solidFill>
                <a:effectLst/>
                <a:latin typeface="+mn-lt"/>
                <a:ea typeface="+mn-ea"/>
                <a:cs typeface="+mn-cs"/>
              </a:rPr>
              <a:t> f</a:t>
            </a:r>
            <a:r>
              <a:rPr lang="en-US" sz="1200" kern="1200" dirty="0" smtClean="0">
                <a:solidFill>
                  <a:schemeClr val="tx1"/>
                </a:solidFill>
                <a:effectLst/>
                <a:latin typeface="+mn-lt"/>
                <a:ea typeface="+mn-ea"/>
                <a:cs typeface="+mn-cs"/>
              </a:rPr>
              <a:t>or life. They understand that the penalties for violating this law are applicable for a lifetime.</a:t>
            </a:r>
          </a:p>
          <a:p>
            <a:pPr marL="171450" indent="-171450">
              <a:buFont typeface="Arial" panose="020B0604020202020204" pitchFamily="34" charset="0"/>
              <a:buChar char="•"/>
            </a:pPr>
            <a:r>
              <a:rPr lang="en-US" i="0" u="sng" dirty="0" smtClean="0"/>
              <a:t>Violating the law is a serious federal crime. Anyone who violates this law will face severe penalties, including a federal prison sentence of up to five years, a fine of up to $250,000, or both</a:t>
            </a:r>
            <a:r>
              <a:rPr lang="en-US" i="1" u="sng" dirty="0" smtClean="0"/>
              <a:t>.</a:t>
            </a:r>
          </a:p>
          <a:p>
            <a:endParaRPr lang="en-US" dirty="0"/>
          </a:p>
        </p:txBody>
      </p:sp>
      <p:sp>
        <p:nvSpPr>
          <p:cNvPr id="4" name="Slide Number Placeholder 3"/>
          <p:cNvSpPr>
            <a:spLocks noGrp="1"/>
          </p:cNvSpPr>
          <p:nvPr>
            <p:ph type="sldNum" sz="quarter" idx="10"/>
          </p:nvPr>
        </p:nvSpPr>
        <p:spPr/>
        <p:txBody>
          <a:bodyPr/>
          <a:lstStyle/>
          <a:p>
            <a:fld id="{603B9073-4934-4A18-B03D-7FA2DABDE591}" type="slidenum">
              <a:rPr lang="en-US" smtClean="0"/>
              <a:t>11</a:t>
            </a:fld>
            <a:endParaRPr lang="en-US" dirty="0"/>
          </a:p>
        </p:txBody>
      </p:sp>
    </p:spTree>
    <p:extLst>
      <p:ext uri="{BB962C8B-B14F-4D97-AF65-F5344CB8AC3E}">
        <p14:creationId xmlns:p14="http://schemas.microsoft.com/office/powerpoint/2010/main" val="39652454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Census Bureau’s </a:t>
            </a:r>
            <a:r>
              <a:rPr lang="en-US" b="0" dirty="0" smtClean="0"/>
              <a:t>Address List </a:t>
            </a:r>
            <a:r>
              <a:rPr lang="en-US" dirty="0" smtClean="0"/>
              <a:t>contains all of the residential (city-style and non-city</a:t>
            </a:r>
            <a:r>
              <a:rPr lang="en-US" baseline="0" dirty="0" smtClean="0"/>
              <a:t> </a:t>
            </a:r>
            <a:r>
              <a:rPr lang="en-US" dirty="0" smtClean="0"/>
              <a:t>style) addresses known to the Census Bureau within your jurisdiction, reservation or off reservation trust lands. It also contains census geographic codes (state, county, census tract, census block) that indicate the location of each address.</a:t>
            </a:r>
          </a:p>
          <a:p>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The </a:t>
            </a:r>
            <a:r>
              <a:rPr lang="en-US" dirty="0" smtClean="0"/>
              <a:t>Address List </a:t>
            </a:r>
            <a:r>
              <a:rPr lang="en-US" dirty="0" smtClean="0"/>
              <a:t>is a comma delimited text file (.csv) and contains 24 fields of information. I</a:t>
            </a:r>
            <a:r>
              <a:rPr lang="en-US" baseline="0" dirty="0" smtClean="0"/>
              <a:t>t is critical to follow the procedures that discuss “importing” the .csv rather than simply opening by using the File-Open method or double-clicking the file.</a:t>
            </a: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Each address record in the address list file is a maximum of 649 characters. The character length of each record may vary. The first row, or header row, of the address list file displays the field names for each data column in the file. Plan to remove spaces</a:t>
            </a:r>
            <a:r>
              <a:rPr lang="en-US" baseline="0" dirty="0" smtClean="0"/>
              <a:t> that exist in the header row for effective use in ArcGIS.</a:t>
            </a:r>
          </a:p>
        </p:txBody>
      </p:sp>
      <p:sp>
        <p:nvSpPr>
          <p:cNvPr id="4" name="Slide Number Placeholder 3"/>
          <p:cNvSpPr>
            <a:spLocks noGrp="1"/>
          </p:cNvSpPr>
          <p:nvPr>
            <p:ph type="sldNum" sz="quarter" idx="10"/>
          </p:nvPr>
        </p:nvSpPr>
        <p:spPr/>
        <p:txBody>
          <a:bodyPr/>
          <a:lstStyle/>
          <a:p>
            <a:fld id="{603B9073-4934-4A18-B03D-7FA2DABDE591}" type="slidenum">
              <a:rPr lang="en-US" smtClean="0"/>
              <a:t>12</a:t>
            </a:fld>
            <a:endParaRPr lang="en-US"/>
          </a:p>
        </p:txBody>
      </p:sp>
    </p:spTree>
    <p:extLst>
      <p:ext uri="{BB962C8B-B14F-4D97-AF65-F5344CB8AC3E}">
        <p14:creationId xmlns:p14="http://schemas.microsoft.com/office/powerpoint/2010/main" val="11715110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slide illustrates a portion</a:t>
            </a:r>
            <a:r>
              <a:rPr lang="en-US" sz="1200" kern="1200" baseline="0" dirty="0" smtClean="0">
                <a:solidFill>
                  <a:schemeClr val="tx1"/>
                </a:solidFill>
                <a:effectLst/>
                <a:latin typeface="+mn-lt"/>
                <a:ea typeface="+mn-ea"/>
                <a:cs typeface="+mn-cs"/>
              </a:rPr>
              <a:t> of Table 3 from the Respondent Guide.  It depicts the record layout </a:t>
            </a:r>
            <a:r>
              <a:rPr lang="en-US" sz="1200" kern="1200" dirty="0" smtClean="0">
                <a:solidFill>
                  <a:schemeClr val="tx1"/>
                </a:solidFill>
                <a:effectLst/>
                <a:latin typeface="+mn-lt"/>
                <a:ea typeface="+mn-ea"/>
                <a:cs typeface="+mn-cs"/>
              </a:rPr>
              <a:t>of the 2020 LUCA digital address list</a:t>
            </a:r>
            <a:r>
              <a:rPr lang="en-US" sz="1200" kern="1200" baseline="0" dirty="0" smtClean="0">
                <a:solidFill>
                  <a:schemeClr val="tx1"/>
                </a:solidFill>
                <a:effectLst/>
                <a:latin typeface="+mn-lt"/>
                <a:ea typeface="+mn-ea"/>
                <a:cs typeface="+mn-cs"/>
              </a:rPr>
              <a:t>. As mentioned on the previous slide, there are 24 fields of information. Participants can review the Respondent Guide for a complete, clearer visual of the Address List record layout.</a:t>
            </a:r>
            <a:endParaRPr lang="en-US" sz="1200" kern="1200" dirty="0" smtClean="0">
              <a:solidFill>
                <a:schemeClr val="tx1"/>
              </a:solidFill>
              <a:effectLst/>
              <a:latin typeface="+mn-lt"/>
              <a:ea typeface="+mn-ea"/>
              <a:cs typeface="+mn-cs"/>
            </a:endParaRPr>
          </a:p>
        </p:txBody>
      </p:sp>
    </p:spTree>
    <p:extLst>
      <p:ext uri="{BB962C8B-B14F-4D97-AF65-F5344CB8AC3E}">
        <p14:creationId xmlns:p14="http://schemas.microsoft.com/office/powerpoint/2010/main" val="6670605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After</a:t>
            </a:r>
            <a:r>
              <a:rPr lang="en-US" sz="1200" kern="1200" baseline="0" dirty="0" smtClean="0">
                <a:solidFill>
                  <a:schemeClr val="tx1"/>
                </a:solidFill>
                <a:effectLst/>
                <a:latin typeface="+mn-lt"/>
                <a:ea typeface="+mn-ea"/>
                <a:cs typeface="+mn-cs"/>
              </a:rPr>
              <a:t> properly importing the .csv into Microsoft Excel or other spreadsheet/database software, the 24-field address list appears similar to this example.  It is important to mention this data is fictitious.  It does not include any Title 13 information. </a:t>
            </a:r>
            <a:endParaRPr lang="en-US" sz="1200" kern="1200" dirty="0" smtClean="0">
              <a:solidFill>
                <a:schemeClr val="tx1"/>
              </a:solidFill>
              <a:effectLst/>
              <a:latin typeface="+mn-lt"/>
              <a:ea typeface="+mn-ea"/>
              <a:cs typeface="+mn-cs"/>
            </a:endParaRPr>
          </a:p>
        </p:txBody>
      </p:sp>
    </p:spTree>
    <p:extLst>
      <p:ext uri="{BB962C8B-B14F-4D97-AF65-F5344CB8AC3E}">
        <p14:creationId xmlns:p14="http://schemas.microsoft.com/office/powerpoint/2010/main" val="29797643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0" dirty="0" smtClean="0"/>
              <a:t>The Census Bureau’s </a:t>
            </a:r>
            <a:r>
              <a:rPr lang="en-US" sz="1200" kern="1200" dirty="0" smtClean="0">
                <a:solidFill>
                  <a:schemeClr val="tx1"/>
                </a:solidFill>
                <a:effectLst/>
                <a:latin typeface="+mn-lt"/>
                <a:ea typeface="+mn-ea"/>
                <a:cs typeface="+mn-cs"/>
              </a:rPr>
              <a:t>Address Count List </a:t>
            </a:r>
            <a:r>
              <a:rPr lang="en-US" dirty="0" smtClean="0"/>
              <a:t>contains </a:t>
            </a:r>
            <a:r>
              <a:rPr lang="en-US" dirty="0" smtClean="0"/>
              <a:t>the number of housing unit and group quarters addresses on the Census Bureau’s Address List for each census block within your jurisdiction.  It is not</a:t>
            </a:r>
            <a:r>
              <a:rPr lang="en-US" baseline="0" dirty="0" smtClean="0"/>
              <a:t> Title 13 material.</a:t>
            </a:r>
            <a:endParaRPr lang="en-US" dirty="0" smtClean="0"/>
          </a:p>
          <a:p>
            <a:pPr marL="0" indent="0">
              <a:buNone/>
            </a:pP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Developed as an early tool for LUCA preparation and for use with GUPS, digital participants may use it for reference purposes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only. The </a:t>
            </a:r>
            <a:r>
              <a:rPr lang="en-US" sz="1200" kern="1200" dirty="0" smtClean="0">
                <a:solidFill>
                  <a:schemeClr val="tx1"/>
                </a:solidFill>
                <a:effectLst/>
                <a:latin typeface="+mn-lt"/>
                <a:ea typeface="+mn-ea"/>
                <a:cs typeface="+mn-cs"/>
              </a:rPr>
              <a:t>Address Count List can </a:t>
            </a:r>
            <a:r>
              <a:rPr lang="en-US" sz="1200" kern="1200" dirty="0" smtClean="0">
                <a:solidFill>
                  <a:schemeClr val="tx1"/>
                </a:solidFill>
                <a:effectLst/>
                <a:latin typeface="+mn-lt"/>
                <a:ea typeface="+mn-ea"/>
                <a:cs typeface="+mn-cs"/>
              </a:rPr>
              <a:t>identify inconsistencies between the Census Bureau’s housing units and/or group quarters address counts and your housing unit and/or group quarters address counts</a:t>
            </a:r>
            <a:r>
              <a:rPr lang="en-US" dirty="0" smtClean="0"/>
              <a:t>. </a:t>
            </a:r>
            <a:endParaRPr lang="en-US" sz="1200" kern="1200" dirty="0" smtClean="0">
              <a:solidFill>
                <a:schemeClr val="tx1"/>
              </a:solidFill>
              <a:effectLst/>
              <a:latin typeface="+mn-lt"/>
              <a:ea typeface="+mn-ea"/>
              <a:cs typeface="+mn-cs"/>
            </a:endParaRPr>
          </a:p>
          <a:p>
            <a:pPr marL="0" indent="0">
              <a:buNone/>
            </a:pP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Like the </a:t>
            </a:r>
            <a:r>
              <a:rPr lang="en-US" dirty="0" smtClean="0"/>
              <a:t>Address List</a:t>
            </a:r>
            <a:r>
              <a:rPr lang="en-US" dirty="0" smtClean="0"/>
              <a:t>, the </a:t>
            </a:r>
            <a:r>
              <a:rPr lang="en-US" sz="1200" kern="1200" dirty="0" smtClean="0">
                <a:solidFill>
                  <a:schemeClr val="tx1"/>
                </a:solidFill>
                <a:effectLst/>
                <a:latin typeface="+mn-lt"/>
                <a:ea typeface="+mn-ea"/>
                <a:cs typeface="+mn-cs"/>
              </a:rPr>
              <a:t>Address Count List </a:t>
            </a:r>
            <a:r>
              <a:rPr lang="en-US" dirty="0" smtClean="0"/>
              <a:t>is </a:t>
            </a:r>
            <a:r>
              <a:rPr lang="en-US" dirty="0" smtClean="0"/>
              <a:t>a comma delimited text file (.csv). I</a:t>
            </a:r>
            <a:r>
              <a:rPr lang="en-US" baseline="0" dirty="0" smtClean="0"/>
              <a:t>t is critical to follow the procedures that discuss “importing” the .csv rather than simply opening by using the File-Open method or double-clicking the file.</a:t>
            </a:r>
            <a:endParaRPr lang="en-US" dirty="0" smtClean="0"/>
          </a:p>
          <a:p>
            <a:pPr marL="0" indent="0">
              <a:buNone/>
            </a:pP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The </a:t>
            </a:r>
            <a:r>
              <a:rPr lang="en-US" sz="1200" kern="1200" dirty="0" smtClean="0">
                <a:solidFill>
                  <a:schemeClr val="tx1"/>
                </a:solidFill>
                <a:effectLst/>
                <a:latin typeface="+mn-lt"/>
                <a:ea typeface="+mn-ea"/>
                <a:cs typeface="+mn-cs"/>
              </a:rPr>
              <a:t>Address Count List </a:t>
            </a:r>
            <a:r>
              <a:rPr lang="en-US" dirty="0" smtClean="0"/>
              <a:t>contains </a:t>
            </a:r>
            <a:r>
              <a:rPr lang="en-US" dirty="0" smtClean="0"/>
              <a:t>13 fields of information, with a maximum of 140 characters per record. The first row, or header row, of the address list file displays the field names for each data column in the file. The last row of the file is a Total</a:t>
            </a:r>
            <a:r>
              <a:rPr lang="en-US" baseline="0" dirty="0" smtClean="0"/>
              <a:t> row that sums all of the housing units and group quarters block counts for the jurisdiction.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last important point to make regarding the </a:t>
            </a:r>
            <a:r>
              <a:rPr lang="en-US" sz="1200" kern="1200" dirty="0" smtClean="0">
                <a:solidFill>
                  <a:schemeClr val="tx1"/>
                </a:solidFill>
                <a:effectLst/>
                <a:latin typeface="+mn-lt"/>
                <a:ea typeface="+mn-ea"/>
                <a:cs typeface="+mn-cs"/>
              </a:rPr>
              <a:t>Address Count List </a:t>
            </a:r>
            <a:r>
              <a:rPr lang="en-US" baseline="0" dirty="0" smtClean="0"/>
              <a:t>is </a:t>
            </a:r>
            <a:r>
              <a:rPr lang="en-US" baseline="0" dirty="0" smtClean="0"/>
              <a:t>to mention that for state and county participants the address count list includes an “unable to geocode” tally on the next to last line of the file.  This row summarizes the </a:t>
            </a:r>
            <a:r>
              <a:rPr lang="en-US" baseline="0" dirty="0" err="1" smtClean="0"/>
              <a:t>ungeocoded</a:t>
            </a:r>
            <a:r>
              <a:rPr lang="en-US" baseline="0" dirty="0" smtClean="0"/>
              <a:t> address records, by housing unit and group quarters, included in the address list.</a:t>
            </a:r>
          </a:p>
        </p:txBody>
      </p:sp>
      <p:sp>
        <p:nvSpPr>
          <p:cNvPr id="4" name="Slide Number Placeholder 3"/>
          <p:cNvSpPr>
            <a:spLocks noGrp="1"/>
          </p:cNvSpPr>
          <p:nvPr>
            <p:ph type="sldNum" sz="quarter" idx="10"/>
          </p:nvPr>
        </p:nvSpPr>
        <p:spPr/>
        <p:txBody>
          <a:bodyPr/>
          <a:lstStyle/>
          <a:p>
            <a:fld id="{603B9073-4934-4A18-B03D-7FA2DABDE591}" type="slidenum">
              <a:rPr lang="en-US" smtClean="0"/>
              <a:t>15</a:t>
            </a:fld>
            <a:endParaRPr lang="en-US"/>
          </a:p>
        </p:txBody>
      </p:sp>
    </p:spTree>
    <p:extLst>
      <p:ext uri="{BB962C8B-B14F-4D97-AF65-F5344CB8AC3E}">
        <p14:creationId xmlns:p14="http://schemas.microsoft.com/office/powerpoint/2010/main" val="23703156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slide illustrates a portion of Table 4 from the Respondent Guide.  It depicts the record layout of the 2020 LUCA digital </a:t>
            </a:r>
            <a:r>
              <a:rPr lang="en-US" sz="1200" kern="1200" dirty="0" smtClean="0">
                <a:solidFill>
                  <a:schemeClr val="tx1"/>
                </a:solidFill>
                <a:effectLst/>
                <a:latin typeface="+mn-lt"/>
                <a:ea typeface="+mn-ea"/>
                <a:cs typeface="+mn-cs"/>
              </a:rPr>
              <a:t>Address Count List. </a:t>
            </a:r>
            <a:r>
              <a:rPr lang="en-US" sz="1200" kern="1200" dirty="0" smtClean="0">
                <a:solidFill>
                  <a:schemeClr val="tx1"/>
                </a:solidFill>
                <a:effectLst/>
                <a:latin typeface="+mn-lt"/>
                <a:ea typeface="+mn-ea"/>
                <a:cs typeface="+mn-cs"/>
              </a:rPr>
              <a:t>As mentioned on the previous slide, there are 13 fields of information. Participants can review the Respondent Guide for a complete, clearer visual of the Address Count List record layout.</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first five fields are the census geographic codes for state, county, tract and block, with the fifth field being a concatenation of the previous four fields to form the 15-character GEOID field.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Digital/Digital participants should place their focus on the two “ORIGINAL” fields; one for HUs and one for GQs.  GUPS uses the six “CURRENT”, “LOCAL”, and “DIFFERENCE” fields for its processing; therefore, participants that do not use GUPS to review the LUCA materials can ignore those six fields.</a:t>
            </a:r>
          </a:p>
        </p:txBody>
      </p:sp>
    </p:spTree>
    <p:extLst>
      <p:ext uri="{BB962C8B-B14F-4D97-AF65-F5344CB8AC3E}">
        <p14:creationId xmlns:p14="http://schemas.microsoft.com/office/powerpoint/2010/main" val="29481186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After</a:t>
            </a:r>
            <a:r>
              <a:rPr lang="en-US" sz="1200" kern="1200" baseline="0" dirty="0" smtClean="0">
                <a:solidFill>
                  <a:schemeClr val="tx1"/>
                </a:solidFill>
                <a:effectLst/>
                <a:latin typeface="+mn-lt"/>
                <a:ea typeface="+mn-ea"/>
                <a:cs typeface="+mn-cs"/>
              </a:rPr>
              <a:t> properly importing the .csv into Excel, the </a:t>
            </a:r>
            <a:r>
              <a:rPr lang="en-US" sz="1200" kern="1200" dirty="0" smtClean="0">
                <a:solidFill>
                  <a:schemeClr val="tx1"/>
                </a:solidFill>
                <a:effectLst/>
                <a:latin typeface="+mn-lt"/>
                <a:ea typeface="+mn-ea"/>
                <a:cs typeface="+mn-cs"/>
              </a:rPr>
              <a:t>Address Count List </a:t>
            </a:r>
            <a:r>
              <a:rPr lang="en-US" sz="1200" kern="1200" baseline="0" dirty="0" smtClean="0">
                <a:solidFill>
                  <a:schemeClr val="tx1"/>
                </a:solidFill>
                <a:effectLst/>
                <a:latin typeface="+mn-lt"/>
                <a:ea typeface="+mn-ea"/>
                <a:cs typeface="+mn-cs"/>
              </a:rPr>
              <a:t>appears </a:t>
            </a:r>
            <a:r>
              <a:rPr lang="en-US" sz="1200" kern="1200" baseline="0" dirty="0" smtClean="0">
                <a:solidFill>
                  <a:schemeClr val="tx1"/>
                </a:solidFill>
                <a:effectLst/>
                <a:latin typeface="+mn-lt"/>
                <a:ea typeface="+mn-ea"/>
                <a:cs typeface="+mn-cs"/>
              </a:rPr>
              <a:t>similar to this example. </a:t>
            </a:r>
            <a:endParaRPr lang="en-US" sz="1200" kern="1200" dirty="0" smtClean="0">
              <a:solidFill>
                <a:schemeClr val="tx1"/>
              </a:solidFill>
              <a:effectLst/>
              <a:latin typeface="+mn-lt"/>
              <a:ea typeface="+mn-ea"/>
              <a:cs typeface="+mn-cs"/>
            </a:endParaRPr>
          </a:p>
        </p:txBody>
      </p:sp>
    </p:spTree>
    <p:extLst>
      <p:ext uri="{BB962C8B-B14F-4D97-AF65-F5344CB8AC3E}">
        <p14:creationId xmlns:p14="http://schemas.microsoft.com/office/powerpoint/2010/main" val="5434306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we wrap up the introduction of the digital address</a:t>
            </a:r>
            <a:r>
              <a:rPr lang="en-US" baseline="0" dirty="0" smtClean="0"/>
              <a:t> materials, the Census Bureau wants to ensure all participants are aware of the ways to get support and assistance for the 2020 LUCA operation.  Please visit the 2020 LUCA </a:t>
            </a:r>
            <a:r>
              <a:rPr lang="en-US" baseline="0" dirty="0" smtClean="0"/>
              <a:t>website </a:t>
            </a:r>
            <a:r>
              <a:rPr lang="en-US" baseline="0" dirty="0" smtClean="0"/>
              <a:t>first for information and instructions.  A Frequently Asked Questions document serves as a thorough resource because it contains many of the most common questions and answers.  If participants cannot find the answers or information they need, they may call the Geographic Programs Support Desk, toll free, at 1-844-344-0169 or </a:t>
            </a:r>
            <a:r>
              <a:rPr lang="en-US" baseline="0" dirty="0" smtClean="0"/>
              <a:t>email </a:t>
            </a:r>
            <a:r>
              <a:rPr lang="en-US" baseline="0" dirty="0" smtClean="0"/>
              <a:t>them at GEO.2020.LUCA@census.gov. </a:t>
            </a:r>
            <a:r>
              <a:rPr lang="en-US" dirty="0" smtClean="0"/>
              <a:t>Also</a:t>
            </a:r>
            <a:r>
              <a:rPr lang="en-US" baseline="0" dirty="0" smtClean="0"/>
              <a:t> included on this slide is information for our regional office.</a:t>
            </a:r>
            <a:endParaRPr lang="en-US" dirty="0" smtClean="0"/>
          </a:p>
        </p:txBody>
      </p:sp>
    </p:spTree>
    <p:extLst>
      <p:ext uri="{BB962C8B-B14F-4D97-AF65-F5344CB8AC3E}">
        <p14:creationId xmlns:p14="http://schemas.microsoft.com/office/powerpoint/2010/main" val="412696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xfrm>
            <a:off x="331788" y="76200"/>
            <a:ext cx="6413500" cy="3608388"/>
          </a:xfrm>
          <a:ln/>
        </p:spPr>
      </p:sp>
      <p:sp>
        <p:nvSpPr>
          <p:cNvPr id="51203" name="Notes Placeholder 2"/>
          <p:cNvSpPr>
            <a:spLocks noGrp="1"/>
          </p:cNvSpPr>
          <p:nvPr>
            <p:ph type="body" idx="1"/>
          </p:nvPr>
        </p:nvSpPr>
        <p:spPr>
          <a:xfrm>
            <a:off x="307699" y="3683834"/>
            <a:ext cx="6461677" cy="5295510"/>
          </a:xfrm>
          <a:noFill/>
          <a:ln/>
        </p:spPr>
        <p:txBody>
          <a:bodyPr/>
          <a:lstStyle/>
          <a:p>
            <a:r>
              <a:rPr lang="en-US" dirty="0" smtClean="0">
                <a:latin typeface="Calibri" panose="020F0502020204030204" pitchFamily="34" charset="0"/>
              </a:rPr>
              <a:t>For </a:t>
            </a:r>
            <a:r>
              <a:rPr lang="en-US" dirty="0">
                <a:latin typeface="Calibri" panose="020F0502020204030204" pitchFamily="34" charset="0"/>
              </a:rPr>
              <a:t>those of you wanting to learn more or using social media, please feel free to ‘connect with us’ </a:t>
            </a:r>
            <a:r>
              <a:rPr lang="en-US" dirty="0" smtClean="0">
                <a:latin typeface="Calibri" panose="020F0502020204030204" pitchFamily="34" charset="0"/>
              </a:rPr>
              <a:t>through </a:t>
            </a:r>
            <a:r>
              <a:rPr lang="en-US" dirty="0">
                <a:latin typeface="Calibri" panose="020F0502020204030204" pitchFamily="34" charset="0"/>
              </a:rPr>
              <a:t>these URLs and social media sites.  Thank you for attending today’s </a:t>
            </a:r>
            <a:r>
              <a:rPr lang="en-US" dirty="0" smtClean="0">
                <a:latin typeface="Calibri" panose="020F0502020204030204" pitchFamily="34" charset="0"/>
              </a:rPr>
              <a:t>2020 </a:t>
            </a:r>
            <a:r>
              <a:rPr lang="en-US" dirty="0">
                <a:latin typeface="Calibri" panose="020F0502020204030204" pitchFamily="34" charset="0"/>
              </a:rPr>
              <a:t>LUCA </a:t>
            </a:r>
            <a:r>
              <a:rPr lang="en-US" baseline="0" dirty="0" smtClean="0">
                <a:latin typeface="Calibri" panose="020F0502020204030204" pitchFamily="34" charset="0"/>
              </a:rPr>
              <a:t>Training workshop with the digital address materials focus.</a:t>
            </a:r>
          </a:p>
          <a:p>
            <a:endParaRPr lang="en-US" baseline="0" dirty="0" smtClean="0">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The next training</a:t>
            </a:r>
            <a:r>
              <a:rPr lang="en-US" baseline="0" dirty="0" smtClean="0"/>
              <a:t> </a:t>
            </a:r>
            <a:r>
              <a:rPr lang="en-US" dirty="0" smtClean="0"/>
              <a:t>module of interest</a:t>
            </a:r>
            <a:r>
              <a:rPr lang="en-US" baseline="0" dirty="0" smtClean="0"/>
              <a:t> regarding materials is for your map product preference.  Please navigate to the appropriate presentation for your map materials selection (paper or digital). If you have already reviewed the map materials training presentation and the initial setup presentation, the next logical module to review is the Review and Update Strategies presentation.</a:t>
            </a:r>
            <a:endParaRPr lang="en-US" dirty="0">
              <a:latin typeface="Calibri" panose="020F0502020204030204" pitchFamily="34" charset="0"/>
            </a:endParaRPr>
          </a:p>
        </p:txBody>
      </p:sp>
      <p:sp>
        <p:nvSpPr>
          <p:cNvPr id="51204" name="Slide Number Placeholder 3"/>
          <p:cNvSpPr>
            <a:spLocks noGrp="1"/>
          </p:cNvSpPr>
          <p:nvPr>
            <p:ph type="sldNum" sz="quarter" idx="5"/>
          </p:nvPr>
        </p:nvSpPr>
        <p:spPr>
          <a:noFill/>
        </p:spPr>
        <p:txBody>
          <a:bodyPr/>
          <a:lstStyle/>
          <a:p>
            <a:fld id="{0B25B270-CC2D-46CD-99C6-96504479E69D}" type="slidenum">
              <a:rPr lang="en-US"/>
              <a:pPr/>
              <a:t>19</a:t>
            </a:fld>
            <a:endParaRPr lang="en-US"/>
          </a:p>
        </p:txBody>
      </p:sp>
    </p:spTree>
    <p:extLst>
      <p:ext uri="{BB962C8B-B14F-4D97-AF65-F5344CB8AC3E}">
        <p14:creationId xmlns:p14="http://schemas.microsoft.com/office/powerpoint/2010/main" val="23573482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12266" y="2711462"/>
            <a:ext cx="5823424" cy="2566343"/>
          </a:xfrm>
        </p:spPr>
        <p:txBody>
          <a:bodyPr/>
          <a:lstStyle/>
          <a:p>
            <a:r>
              <a:rPr lang="en-US" sz="1200" kern="1200" dirty="0" smtClean="0">
                <a:solidFill>
                  <a:schemeClr val="tx1"/>
                </a:solidFill>
                <a:effectLst/>
                <a:latin typeface="+mn-lt"/>
                <a:ea typeface="+mn-ea"/>
                <a:cs typeface="+mn-cs"/>
              </a:rPr>
              <a:t>This presentation identifies the specific product preference choices that are eligible to receive digital address materials.  It discusses delivery of the LUCA digital materials; Title 13 as it relates to materials that fall under Title 13 protection, describes the digital address materials, and shows examples to provide an introductory visual.  It reinforces the ways to receive support and assistance during the LUCA operation and mentions ways to stay connected to the </a:t>
            </a:r>
            <a:r>
              <a:rPr lang="en-US" sz="1200" kern="1200" dirty="0" smtClean="0">
                <a:solidFill>
                  <a:schemeClr val="tx1"/>
                </a:solidFill>
                <a:effectLst/>
                <a:latin typeface="+mn-lt"/>
                <a:ea typeface="+mn-ea"/>
                <a:cs typeface="+mn-cs"/>
              </a:rPr>
              <a:t>U.S. Census </a:t>
            </a:r>
            <a:r>
              <a:rPr lang="en-US" sz="1200" kern="1200" dirty="0" smtClean="0">
                <a:solidFill>
                  <a:schemeClr val="tx1"/>
                </a:solidFill>
                <a:effectLst/>
                <a:latin typeface="+mn-lt"/>
                <a:ea typeface="+mn-ea"/>
                <a:cs typeface="+mn-cs"/>
              </a:rPr>
              <a:t>Bureau through several social media sources as well as Census Bureau subscriptions.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For more detailed information and instruction, refer to the Respondent Guide that accompanies the materials and to upcoming presentations that discuss review, update and submission details.</a:t>
            </a:r>
          </a:p>
        </p:txBody>
      </p:sp>
    </p:spTree>
    <p:extLst>
      <p:ext uri="{BB962C8B-B14F-4D97-AF65-F5344CB8AC3E}">
        <p14:creationId xmlns:p14="http://schemas.microsoft.com/office/powerpoint/2010/main" val="13047075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All active, functioning, legal governments can choose to receive digital address materials for the 2020 LUCA operation. Each of the FOUR product preferences listed on this slide receive digital address materials as part of their 2020 LUCA materials. Participants that selected those preferences are the intended audience for this presentation</a:t>
            </a:r>
            <a:r>
              <a:rPr lang="en-US" baseline="0" dirty="0" smtClean="0"/>
              <a:t>. </a:t>
            </a:r>
            <a:r>
              <a:rPr lang="en-US" b="0" i="0" baseline="0" dirty="0" smtClean="0"/>
              <a:t>We expect many governments will choose digital materials for both their address list and maps in order to leverage their own GIS, while some may only feel comfortable with using the digital address materials in a spreadsheet or database software.</a:t>
            </a:r>
            <a:endParaRPr lang="en-US" b="0" i="0" dirty="0" smtClean="0"/>
          </a:p>
          <a:p>
            <a:pPr lvl="0"/>
            <a:endParaRPr lang="en-US" baseline="0" dirty="0" smtClean="0"/>
          </a:p>
          <a:p>
            <a:pPr lvl="0"/>
            <a:r>
              <a:rPr lang="en-US" baseline="0" dirty="0" smtClean="0"/>
              <a:t>While </a:t>
            </a:r>
            <a:r>
              <a:rPr lang="en-US" sz="1200" dirty="0" smtClean="0"/>
              <a:t>Geographic Update Partnership Software (</a:t>
            </a:r>
            <a:r>
              <a:rPr lang="en-US" baseline="0" dirty="0" smtClean="0"/>
              <a:t>GUPS) participants technically receive their materials by DVD, they do not use the DVDs in the same manner as the other three product preference participants on this slide.  They do not have to download the digital data off the DVD because the GUPS installation process details the GUPS participant’s steps for proper installation of the software and digital data.  Please refer to the GUPS presentation for all of the details on this process.  If GUPS participants decide to use their own GIS system, then they effectively become a Digital/Digital participant and those sections of this presentation apply to them.</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3B9073-4934-4A18-B03D-7FA2DABDE59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800596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aseline="0" dirty="0" smtClean="0"/>
              <a:t>For 2020 LUCA, the Census Bureau delivers the LUCA digital materials on DVD.  Due to confidentiality and security requirements of Title 13 data, we cannot make the LUCA digital materials available through download (ftp or internet) or through </a:t>
            </a:r>
            <a:r>
              <a:rPr lang="en-US" baseline="0" dirty="0" smtClean="0"/>
              <a:t>email.</a:t>
            </a:r>
            <a:endParaRPr lang="en-US" baseline="0" dirty="0" smtClean="0"/>
          </a:p>
          <a:p>
            <a:pPr marL="0" indent="0">
              <a:buFontTx/>
              <a:buNone/>
            </a:pPr>
            <a:endParaRPr lang="en-US" baseline="0" dirty="0" smtClean="0"/>
          </a:p>
          <a:p>
            <a:pPr marL="0" indent="0">
              <a:buFontTx/>
              <a:buNone/>
            </a:pPr>
            <a:r>
              <a:rPr lang="en-US" baseline="0" dirty="0" smtClean="0"/>
              <a:t>For the Digital/Paper and Digital/</a:t>
            </a:r>
            <a:r>
              <a:rPr lang="en-US" baseline="0" dirty="0" err="1" smtClean="0"/>
              <a:t>PaperPDF</a:t>
            </a:r>
            <a:r>
              <a:rPr lang="en-US" baseline="0" dirty="0" smtClean="0"/>
              <a:t> participants receiving digital address materials, both the </a:t>
            </a:r>
            <a:r>
              <a:rPr lang="en-US" dirty="0" smtClean="0"/>
              <a:t>Title 13 and non-Title 13 materials are included on one DVD</a:t>
            </a:r>
            <a:r>
              <a:rPr lang="en-US" baseline="0" dirty="0" smtClean="0"/>
              <a:t>.  The DVD of materials has files saved in the root directory, in a “maps” folder, and in a “shape” folder. </a:t>
            </a:r>
            <a:r>
              <a:rPr lang="en-US" sz="1200" kern="1200" dirty="0" smtClean="0">
                <a:solidFill>
                  <a:schemeClr val="tx1"/>
                </a:solidFill>
                <a:effectLst/>
                <a:latin typeface="+mn-lt"/>
                <a:ea typeface="+mn-ea"/>
                <a:cs typeface="+mn-cs"/>
              </a:rPr>
              <a:t>Presence of these two folders is dependent on the product preference, meaning not all participants may have both folders on their DVD</a:t>
            </a:r>
            <a:r>
              <a:rPr lang="en-US" baseline="0" dirty="0" smtClean="0"/>
              <a:t>.  </a:t>
            </a:r>
          </a:p>
          <a:p>
            <a:pPr marL="0" indent="0">
              <a:buFontTx/>
              <a:buNone/>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Digital/Digital participants receive three DVDs: one containing the Title 13 data, one containing the non-Title 13 data and the third includes the GUPS installation software. The separate GUPS DVD is a courtesy to Digital/Digital participants who may decide to use GUPS instead of their own GIS.  The three DVDs have similar layout and content as described for the single DVD participants. More details on the </a:t>
            </a:r>
            <a:r>
              <a:rPr lang="en-US" b="1" baseline="0" dirty="0" smtClean="0"/>
              <a:t>DVD layout and content </a:t>
            </a:r>
            <a:r>
              <a:rPr lang="en-US" baseline="0" dirty="0" smtClean="0"/>
              <a:t>of each product preference are included in next four slides.</a:t>
            </a:r>
          </a:p>
          <a:p>
            <a:pPr marL="0" indent="0">
              <a:buFontTx/>
              <a:buNone/>
            </a:pPr>
            <a:endParaRPr lang="en-US" baseline="0" dirty="0" smtClean="0"/>
          </a:p>
          <a:p>
            <a:r>
              <a:rPr lang="en-US" sz="1200" kern="1200" dirty="0" smtClean="0">
                <a:solidFill>
                  <a:schemeClr val="tx1"/>
                </a:solidFill>
                <a:effectLst/>
                <a:latin typeface="+mn-lt"/>
                <a:ea typeface="+mn-ea"/>
                <a:cs typeface="+mn-cs"/>
              </a:rPr>
              <a:t>Please keep in mind the digital Title 13 data includes the Census Bureau’s Address List and PDF small format block maps that contain structure points depicted as map spots. Participants must use the Census provided password in order to gain access to these Title 13 materials, as described in the Initial Setup presentation. Participants must ensure the confidential treatment of the DVD and contents included within the DVD in order to comply with Title 13 restrictions.  Use the </a:t>
            </a:r>
            <a:r>
              <a:rPr lang="en-US" sz="1200" i="1" kern="1200" dirty="0" smtClean="0">
                <a:solidFill>
                  <a:schemeClr val="tx1"/>
                </a:solidFill>
                <a:effectLst/>
                <a:latin typeface="+mn-lt"/>
                <a:ea typeface="+mn-ea"/>
                <a:cs typeface="+mn-cs"/>
              </a:rPr>
              <a:t>Confidentiality and Security Guidelines </a:t>
            </a:r>
            <a:r>
              <a:rPr lang="en-US" sz="1200" kern="1200" dirty="0" smtClean="0">
                <a:solidFill>
                  <a:schemeClr val="tx1"/>
                </a:solidFill>
                <a:effectLst/>
                <a:latin typeface="+mn-lt"/>
                <a:ea typeface="+mn-ea"/>
                <a:cs typeface="+mn-cs"/>
              </a:rPr>
              <a:t>for descriptions of the necessary protections.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digital non-Title 13 data includes the Address Count List and the TIGER Partnership </a:t>
            </a:r>
            <a:r>
              <a:rPr lang="en-US" sz="1200" kern="1200" dirty="0" err="1" smtClean="0">
                <a:solidFill>
                  <a:schemeClr val="tx1"/>
                </a:solidFill>
                <a:effectLst/>
                <a:latin typeface="+mn-lt"/>
                <a:ea typeface="+mn-ea"/>
                <a:cs typeface="+mn-cs"/>
              </a:rPr>
              <a:t>shapefiles</a:t>
            </a:r>
            <a:r>
              <a:rPr lang="en-US" baseline="0" dirty="0" smtClean="0"/>
              <a:t>.</a:t>
            </a:r>
            <a:endParaRPr lang="en-US" dirty="0" smtClean="0">
              <a:latin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603B9073-4934-4A18-B03D-7FA2DABDE591}" type="slidenum">
              <a:rPr lang="en-US" smtClean="0"/>
              <a:t>4</a:t>
            </a:fld>
            <a:endParaRPr lang="en-US"/>
          </a:p>
        </p:txBody>
      </p:sp>
    </p:spTree>
    <p:extLst>
      <p:ext uri="{BB962C8B-B14F-4D97-AF65-F5344CB8AC3E}">
        <p14:creationId xmlns:p14="http://schemas.microsoft.com/office/powerpoint/2010/main" val="16170311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For this product preference, participants receive one DVD.  The root directory of the DVD contains five files:</a:t>
            </a:r>
          </a:p>
          <a:p>
            <a:r>
              <a:rPr lang="en-US" sz="1200" kern="1200" dirty="0" smtClean="0">
                <a:solidFill>
                  <a:schemeClr val="tx1"/>
                </a:solidFill>
                <a:effectLst/>
                <a:latin typeface="+mn-lt"/>
                <a:ea typeface="+mn-ea"/>
                <a:cs typeface="+mn-cs"/>
              </a:rPr>
              <a:t>The </a:t>
            </a:r>
            <a:r>
              <a:rPr lang="en-US" sz="1200" i="1" kern="1200" dirty="0" smtClean="0">
                <a:solidFill>
                  <a:schemeClr val="tx1"/>
                </a:solidFill>
                <a:effectLst/>
                <a:latin typeface="+mn-lt"/>
                <a:ea typeface="+mn-ea"/>
                <a:cs typeface="+mn-cs"/>
              </a:rPr>
              <a:t>2020LUCA_&lt;</a:t>
            </a:r>
            <a:r>
              <a:rPr lang="en-US" sz="1200" i="1" kern="1200" dirty="0" err="1" smtClean="0">
                <a:solidFill>
                  <a:schemeClr val="tx1"/>
                </a:solidFill>
                <a:effectLst/>
                <a:latin typeface="+mn-lt"/>
                <a:ea typeface="+mn-ea"/>
                <a:cs typeface="+mn-cs"/>
              </a:rPr>
              <a:t>EntityID</a:t>
            </a:r>
            <a:r>
              <a:rPr lang="en-US" sz="1200" i="1" kern="1200" dirty="0" smtClean="0">
                <a:solidFill>
                  <a:schemeClr val="tx1"/>
                </a:solidFill>
                <a:effectLst/>
                <a:latin typeface="+mn-lt"/>
                <a:ea typeface="+mn-ea"/>
                <a:cs typeface="+mn-cs"/>
              </a:rPr>
              <a:t>&gt;_address_countlist.csv </a:t>
            </a:r>
            <a:r>
              <a:rPr lang="en-US" sz="1200" kern="1200" dirty="0" smtClean="0">
                <a:solidFill>
                  <a:schemeClr val="tx1"/>
                </a:solidFill>
                <a:effectLst/>
                <a:latin typeface="+mn-lt"/>
                <a:ea typeface="+mn-ea"/>
                <a:cs typeface="+mn-cs"/>
              </a:rPr>
              <a:t>is the digital address count list. It is not Title 13 material.</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a:t>
            </a:r>
            <a:r>
              <a:rPr lang="en-US" sz="1200" i="1" kern="1200" dirty="0" smtClean="0">
                <a:solidFill>
                  <a:schemeClr val="tx1"/>
                </a:solidFill>
                <a:effectLst/>
                <a:latin typeface="+mn-lt"/>
                <a:ea typeface="+mn-ea"/>
                <a:cs typeface="+mn-cs"/>
              </a:rPr>
              <a:t>2020LUCA_digital_respondent_guide.pdf</a:t>
            </a:r>
            <a:r>
              <a:rPr lang="en-US" sz="1200" kern="1200" dirty="0" smtClean="0">
                <a:solidFill>
                  <a:schemeClr val="tx1"/>
                </a:solidFill>
                <a:effectLst/>
                <a:latin typeface="+mn-lt"/>
                <a:ea typeface="+mn-ea"/>
                <a:cs typeface="+mn-cs"/>
              </a:rPr>
              <a:t> is the pdf version of the respondent guide for digital address list participants.  A paper copy is not provided.</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a:t>
            </a:r>
            <a:r>
              <a:rPr lang="en-US" sz="1200" i="1" kern="1200" dirty="0" smtClean="0">
                <a:solidFill>
                  <a:schemeClr val="tx1"/>
                </a:solidFill>
                <a:effectLst/>
                <a:latin typeface="+mn-lt"/>
                <a:ea typeface="+mn-ea"/>
                <a:cs typeface="+mn-cs"/>
              </a:rPr>
              <a:t>2020LUCA_header_file.txt </a:t>
            </a:r>
            <a:r>
              <a:rPr lang="en-US" sz="1200" kern="1200" dirty="0" smtClean="0">
                <a:solidFill>
                  <a:schemeClr val="tx1"/>
                </a:solidFill>
                <a:effectLst/>
                <a:latin typeface="+mn-lt"/>
                <a:ea typeface="+mn-ea"/>
                <a:cs typeface="+mn-cs"/>
              </a:rPr>
              <a:t>is a template participants may use to import their local address list into the Census Bureau’s address list layout.</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a:t>
            </a:r>
            <a:r>
              <a:rPr lang="en-US" sz="1200" i="1" kern="1200" dirty="0" smtClean="0">
                <a:solidFill>
                  <a:schemeClr val="tx1"/>
                </a:solidFill>
                <a:effectLst/>
                <a:latin typeface="+mn-lt"/>
                <a:ea typeface="+mn-ea"/>
                <a:cs typeface="+mn-cs"/>
              </a:rPr>
              <a:t>LUCA20_inventory.pdf</a:t>
            </a:r>
            <a:r>
              <a:rPr lang="en-US" sz="1200" kern="1200" dirty="0" smtClean="0">
                <a:solidFill>
                  <a:schemeClr val="tx1"/>
                </a:solidFill>
                <a:effectLst/>
                <a:latin typeface="+mn-lt"/>
                <a:ea typeface="+mn-ea"/>
                <a:cs typeface="+mn-cs"/>
              </a:rPr>
              <a:t> is a digital inventory form to use when providing your submission to the Census Bureau.  The final presentation on submission discusses how to send in this form.</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a:t>
            </a:r>
            <a:r>
              <a:rPr lang="en-US" sz="1200" i="1" kern="1200" dirty="0" smtClean="0">
                <a:solidFill>
                  <a:schemeClr val="tx1"/>
                </a:solidFill>
                <a:effectLst/>
                <a:latin typeface="+mn-lt"/>
                <a:ea typeface="+mn-ea"/>
                <a:cs typeface="+mn-cs"/>
              </a:rPr>
              <a:t> Readmefirst4.txt </a:t>
            </a:r>
            <a:r>
              <a:rPr lang="en-US" sz="1200" kern="1200" dirty="0" smtClean="0">
                <a:solidFill>
                  <a:schemeClr val="tx1"/>
                </a:solidFill>
                <a:effectLst/>
                <a:latin typeface="+mn-lt"/>
                <a:ea typeface="+mn-ea"/>
                <a:cs typeface="+mn-cs"/>
              </a:rPr>
              <a:t>includes specific instructions for this product preference.</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“shape” folder contains </a:t>
            </a:r>
            <a:r>
              <a:rPr lang="en-US" sz="1200" i="1" kern="1200" dirty="0" smtClean="0">
                <a:solidFill>
                  <a:schemeClr val="tx1"/>
                </a:solidFill>
                <a:effectLst/>
                <a:latin typeface="+mn-lt"/>
                <a:ea typeface="+mn-ea"/>
                <a:cs typeface="+mn-cs"/>
              </a:rPr>
              <a:t>2020LUCA_&lt;</a:t>
            </a:r>
            <a:r>
              <a:rPr lang="en-US" sz="1200" i="1" kern="1200" dirty="0" err="1" smtClean="0">
                <a:solidFill>
                  <a:schemeClr val="tx1"/>
                </a:solidFill>
                <a:effectLst/>
                <a:latin typeface="+mn-lt"/>
                <a:ea typeface="+mn-ea"/>
                <a:cs typeface="+mn-cs"/>
              </a:rPr>
              <a:t>EntityID</a:t>
            </a:r>
            <a:r>
              <a:rPr lang="en-US" sz="1200" i="1" kern="1200" dirty="0" smtClean="0">
                <a:solidFill>
                  <a:schemeClr val="tx1"/>
                </a:solidFill>
                <a:effectLst/>
                <a:latin typeface="+mn-lt"/>
                <a:ea typeface="+mn-ea"/>
                <a:cs typeface="+mn-cs"/>
              </a:rPr>
              <a:t>&gt;_DISK1of2.exe </a:t>
            </a:r>
            <a:r>
              <a:rPr lang="en-US" sz="1200" kern="1200" dirty="0" smtClean="0">
                <a:solidFill>
                  <a:schemeClr val="tx1"/>
                </a:solidFill>
                <a:effectLst/>
                <a:latin typeface="+mn-lt"/>
                <a:ea typeface="+mn-ea"/>
                <a:cs typeface="+mn-cs"/>
              </a:rPr>
              <a:t>that includes the digital version of the Title 13 Address List. The Digital Materials Initial Setup presentation describes the extraction of the data embedded within this executable file.</a:t>
            </a:r>
            <a:endParaRPr lang="en-US" dirty="0" smtClean="0"/>
          </a:p>
        </p:txBody>
      </p:sp>
      <p:sp>
        <p:nvSpPr>
          <p:cNvPr id="4" name="Slide Number Placeholder 3"/>
          <p:cNvSpPr>
            <a:spLocks noGrp="1"/>
          </p:cNvSpPr>
          <p:nvPr>
            <p:ph type="sldNum" sz="quarter" idx="10"/>
          </p:nvPr>
        </p:nvSpPr>
        <p:spPr/>
        <p:txBody>
          <a:bodyPr/>
          <a:lstStyle/>
          <a:p>
            <a:fld id="{603B9073-4934-4A18-B03D-7FA2DABDE591}" type="slidenum">
              <a:rPr lang="en-US" smtClean="0"/>
              <a:t>5</a:t>
            </a:fld>
            <a:endParaRPr lang="en-US" dirty="0"/>
          </a:p>
        </p:txBody>
      </p:sp>
    </p:spTree>
    <p:extLst>
      <p:ext uri="{BB962C8B-B14F-4D97-AF65-F5344CB8AC3E}">
        <p14:creationId xmlns:p14="http://schemas.microsoft.com/office/powerpoint/2010/main" val="23869223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For this product preference, participants receive one DVD with two folders (described on the next slide).  The root directory of the DVD contains five files:</a:t>
            </a:r>
          </a:p>
          <a:p>
            <a:r>
              <a:rPr lang="en-US" sz="1200" kern="1200" dirty="0" smtClean="0">
                <a:solidFill>
                  <a:schemeClr val="tx1"/>
                </a:solidFill>
                <a:effectLst/>
                <a:latin typeface="+mn-lt"/>
                <a:ea typeface="+mn-ea"/>
                <a:cs typeface="+mn-cs"/>
              </a:rPr>
              <a:t>The </a:t>
            </a:r>
            <a:r>
              <a:rPr lang="en-US" sz="1200" i="1" kern="1200" dirty="0" smtClean="0">
                <a:solidFill>
                  <a:schemeClr val="tx1"/>
                </a:solidFill>
                <a:effectLst/>
                <a:latin typeface="+mn-lt"/>
                <a:ea typeface="+mn-ea"/>
                <a:cs typeface="+mn-cs"/>
              </a:rPr>
              <a:t>2020LUCA_&lt;</a:t>
            </a:r>
            <a:r>
              <a:rPr lang="en-US" sz="1200" i="1" kern="1200" dirty="0" err="1" smtClean="0">
                <a:solidFill>
                  <a:schemeClr val="tx1"/>
                </a:solidFill>
                <a:effectLst/>
                <a:latin typeface="+mn-lt"/>
                <a:ea typeface="+mn-ea"/>
                <a:cs typeface="+mn-cs"/>
              </a:rPr>
              <a:t>EntityID</a:t>
            </a:r>
            <a:r>
              <a:rPr lang="en-US" sz="1200" i="1" kern="1200" dirty="0" smtClean="0">
                <a:solidFill>
                  <a:schemeClr val="tx1"/>
                </a:solidFill>
                <a:effectLst/>
                <a:latin typeface="+mn-lt"/>
                <a:ea typeface="+mn-ea"/>
                <a:cs typeface="+mn-cs"/>
              </a:rPr>
              <a:t>&gt;_address_countlist.csv </a:t>
            </a:r>
            <a:r>
              <a:rPr lang="en-US" sz="1200" kern="1200" dirty="0" smtClean="0">
                <a:solidFill>
                  <a:schemeClr val="tx1"/>
                </a:solidFill>
                <a:effectLst/>
                <a:latin typeface="+mn-lt"/>
                <a:ea typeface="+mn-ea"/>
                <a:cs typeface="+mn-cs"/>
              </a:rPr>
              <a:t>is the digital address count list. It is not Title 13 material.</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a:t>
            </a:r>
            <a:r>
              <a:rPr lang="en-US" sz="1200" i="1" kern="1200" dirty="0" smtClean="0">
                <a:solidFill>
                  <a:schemeClr val="tx1"/>
                </a:solidFill>
                <a:effectLst/>
                <a:latin typeface="+mn-lt"/>
                <a:ea typeface="+mn-ea"/>
                <a:cs typeface="+mn-cs"/>
              </a:rPr>
              <a:t>2020LUCA_digital_respondent_guide.pdf</a:t>
            </a:r>
            <a:r>
              <a:rPr lang="en-US" sz="1200" kern="1200" dirty="0" smtClean="0">
                <a:solidFill>
                  <a:schemeClr val="tx1"/>
                </a:solidFill>
                <a:effectLst/>
                <a:latin typeface="+mn-lt"/>
                <a:ea typeface="+mn-ea"/>
                <a:cs typeface="+mn-cs"/>
              </a:rPr>
              <a:t> is the pdf version of the respondent guide for digital address list participants.  A paper copy is not provided.</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a:t>
            </a:r>
            <a:r>
              <a:rPr lang="en-US" sz="1200" i="1" kern="1200" dirty="0" smtClean="0">
                <a:solidFill>
                  <a:schemeClr val="tx1"/>
                </a:solidFill>
                <a:effectLst/>
                <a:latin typeface="+mn-lt"/>
                <a:ea typeface="+mn-ea"/>
                <a:cs typeface="+mn-cs"/>
              </a:rPr>
              <a:t>2020LUCA_header_file.txt </a:t>
            </a:r>
            <a:r>
              <a:rPr lang="en-US" sz="1200" kern="1200" dirty="0" smtClean="0">
                <a:solidFill>
                  <a:schemeClr val="tx1"/>
                </a:solidFill>
                <a:effectLst/>
                <a:latin typeface="+mn-lt"/>
                <a:ea typeface="+mn-ea"/>
                <a:cs typeface="+mn-cs"/>
              </a:rPr>
              <a:t>is a template participants may use to import their local address list into the Census Bureau’s address list layout.</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a:t>
            </a:r>
            <a:r>
              <a:rPr lang="en-US" sz="1200" i="1" kern="1200" dirty="0" smtClean="0">
                <a:solidFill>
                  <a:schemeClr val="tx1"/>
                </a:solidFill>
                <a:effectLst/>
                <a:latin typeface="+mn-lt"/>
                <a:ea typeface="+mn-ea"/>
                <a:cs typeface="+mn-cs"/>
              </a:rPr>
              <a:t>LUCA20_inventory.pdf</a:t>
            </a:r>
            <a:r>
              <a:rPr lang="en-US" sz="1200" kern="1200" dirty="0" smtClean="0">
                <a:solidFill>
                  <a:schemeClr val="tx1"/>
                </a:solidFill>
                <a:effectLst/>
                <a:latin typeface="+mn-lt"/>
                <a:ea typeface="+mn-ea"/>
                <a:cs typeface="+mn-cs"/>
              </a:rPr>
              <a:t> is a digital inventory form to use when providing your submission to the Census Bureau.  The final presentation on submission discusses how to send in this form.</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a:t>
            </a:r>
            <a:r>
              <a:rPr lang="en-US" sz="1200" i="1" kern="1200" dirty="0" smtClean="0">
                <a:solidFill>
                  <a:schemeClr val="tx1"/>
                </a:solidFill>
                <a:effectLst/>
                <a:latin typeface="+mn-lt"/>
                <a:ea typeface="+mn-ea"/>
                <a:cs typeface="+mn-cs"/>
              </a:rPr>
              <a:t> Readmefirst5.txt </a:t>
            </a:r>
            <a:r>
              <a:rPr lang="en-US" sz="1200" kern="1200" dirty="0" smtClean="0">
                <a:solidFill>
                  <a:schemeClr val="tx1"/>
                </a:solidFill>
                <a:effectLst/>
                <a:latin typeface="+mn-lt"/>
                <a:ea typeface="+mn-ea"/>
                <a:cs typeface="+mn-cs"/>
              </a:rPr>
              <a:t>includes specific instructions for this product preference.</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03B9073-4934-4A18-B03D-7FA2DABDE591}" type="slidenum">
              <a:rPr lang="en-US" smtClean="0"/>
              <a:t>6</a:t>
            </a:fld>
            <a:endParaRPr lang="en-US" dirty="0"/>
          </a:p>
        </p:txBody>
      </p:sp>
    </p:spTree>
    <p:extLst>
      <p:ext uri="{BB962C8B-B14F-4D97-AF65-F5344CB8AC3E}">
        <p14:creationId xmlns:p14="http://schemas.microsoft.com/office/powerpoint/2010/main" val="40581792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Continued from the previous slide, the two folders on the DVD are as follows:</a:t>
            </a:r>
          </a:p>
          <a:p>
            <a:r>
              <a:rPr lang="en-US" sz="1200" kern="1200" dirty="0" smtClean="0">
                <a:solidFill>
                  <a:schemeClr val="tx1"/>
                </a:solidFill>
                <a:effectLst/>
                <a:latin typeface="+mn-lt"/>
                <a:ea typeface="+mn-ea"/>
                <a:cs typeface="+mn-cs"/>
              </a:rPr>
              <a:t>The “maps” folder contains five files: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a:t>
            </a:r>
            <a:r>
              <a:rPr lang="en-US" sz="1200" i="1" kern="1200" dirty="0" smtClean="0">
                <a:solidFill>
                  <a:schemeClr val="tx1"/>
                </a:solidFill>
                <a:effectLst/>
                <a:latin typeface="+mn-lt"/>
                <a:ea typeface="+mn-ea"/>
                <a:cs typeface="+mn-cs"/>
              </a:rPr>
              <a:t>About_the_maps.pdf </a:t>
            </a:r>
            <a:r>
              <a:rPr lang="en-US" sz="1200" kern="1200" dirty="0" smtClean="0">
                <a:solidFill>
                  <a:schemeClr val="tx1"/>
                </a:solidFill>
                <a:effectLst/>
                <a:latin typeface="+mn-lt"/>
                <a:ea typeface="+mn-ea"/>
                <a:cs typeface="+mn-cs"/>
              </a:rPr>
              <a:t>describes the “bundled” large format PDF, </a:t>
            </a:r>
            <a:r>
              <a:rPr lang="en-US" sz="1200" i="1" kern="1200" dirty="0" smtClean="0">
                <a:solidFill>
                  <a:schemeClr val="tx1"/>
                </a:solidFill>
                <a:effectLst/>
                <a:latin typeface="+mn-lt"/>
                <a:ea typeface="+mn-ea"/>
                <a:cs typeface="+mn-cs"/>
              </a:rPr>
              <a:t>LUCA20&lt;</a:t>
            </a:r>
            <a:r>
              <a:rPr lang="en-US" sz="1200" i="1" kern="1200" dirty="0" err="1" smtClean="0">
                <a:solidFill>
                  <a:schemeClr val="tx1"/>
                </a:solidFill>
                <a:effectLst/>
                <a:latin typeface="+mn-lt"/>
                <a:ea typeface="+mn-ea"/>
                <a:cs typeface="+mn-cs"/>
              </a:rPr>
              <a:t>EntType</a:t>
            </a:r>
            <a:r>
              <a:rPr lang="en-US" sz="1200" i="1" kern="1200" dirty="0" smtClean="0">
                <a:solidFill>
                  <a:schemeClr val="tx1"/>
                </a:solidFill>
                <a:effectLst/>
                <a:latin typeface="+mn-lt"/>
                <a:ea typeface="+mn-ea"/>
                <a:cs typeface="+mn-cs"/>
              </a:rPr>
              <a:t>&gt;&lt;</a:t>
            </a:r>
            <a:r>
              <a:rPr lang="en-US" sz="1200" i="1" kern="1200" dirty="0" err="1" smtClean="0">
                <a:solidFill>
                  <a:schemeClr val="tx1"/>
                </a:solidFill>
                <a:effectLst/>
                <a:latin typeface="+mn-lt"/>
                <a:ea typeface="+mn-ea"/>
                <a:cs typeface="+mn-cs"/>
              </a:rPr>
              <a:t>EntCode</a:t>
            </a:r>
            <a:r>
              <a:rPr lang="en-US" sz="1200" i="1" kern="1200" dirty="0" smtClean="0">
                <a:solidFill>
                  <a:schemeClr val="tx1"/>
                </a:solidFill>
                <a:effectLst/>
                <a:latin typeface="+mn-lt"/>
                <a:ea typeface="+mn-ea"/>
                <a:cs typeface="+mn-cs"/>
              </a:rPr>
              <a:t>&gt;.pdf</a:t>
            </a:r>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a:t>
            </a:r>
            <a:r>
              <a:rPr lang="en-US" sz="1200" i="1" kern="1200" dirty="0" smtClean="0">
                <a:solidFill>
                  <a:schemeClr val="tx1"/>
                </a:solidFill>
                <a:effectLst/>
                <a:latin typeface="+mn-lt"/>
                <a:ea typeface="+mn-ea"/>
                <a:cs typeface="+mn-cs"/>
              </a:rPr>
              <a:t>LUCA20&lt;</a:t>
            </a:r>
            <a:r>
              <a:rPr lang="en-US" sz="1200" i="1" kern="1200" dirty="0" err="1" smtClean="0">
                <a:solidFill>
                  <a:schemeClr val="tx1"/>
                </a:solidFill>
                <a:effectLst/>
                <a:latin typeface="+mn-lt"/>
                <a:ea typeface="+mn-ea"/>
                <a:cs typeface="+mn-cs"/>
              </a:rPr>
              <a:t>EntType</a:t>
            </a:r>
            <a:r>
              <a:rPr lang="en-US" sz="1200" i="1" kern="1200" dirty="0" smtClean="0">
                <a:solidFill>
                  <a:schemeClr val="tx1"/>
                </a:solidFill>
                <a:effectLst/>
                <a:latin typeface="+mn-lt"/>
                <a:ea typeface="+mn-ea"/>
                <a:cs typeface="+mn-cs"/>
              </a:rPr>
              <a:t>&gt;&lt;</a:t>
            </a:r>
            <a:r>
              <a:rPr lang="en-US" sz="1200" i="1" kern="1200" dirty="0" err="1" smtClean="0">
                <a:solidFill>
                  <a:schemeClr val="tx1"/>
                </a:solidFill>
                <a:effectLst/>
                <a:latin typeface="+mn-lt"/>
                <a:ea typeface="+mn-ea"/>
                <a:cs typeface="+mn-cs"/>
              </a:rPr>
              <a:t>EntCode</a:t>
            </a:r>
            <a:r>
              <a:rPr lang="en-US" sz="1200" i="1" kern="1200" dirty="0" smtClean="0">
                <a:solidFill>
                  <a:schemeClr val="tx1"/>
                </a:solidFill>
                <a:effectLst/>
                <a:latin typeface="+mn-lt"/>
                <a:ea typeface="+mn-ea"/>
                <a:cs typeface="+mn-cs"/>
              </a:rPr>
              <a:t>&gt;.pdf </a:t>
            </a:r>
            <a:r>
              <a:rPr lang="en-US" sz="1200" kern="1200" dirty="0" smtClean="0">
                <a:solidFill>
                  <a:schemeClr val="tx1"/>
                </a:solidFill>
                <a:effectLst/>
                <a:latin typeface="+mn-lt"/>
                <a:ea typeface="+mn-ea"/>
                <a:cs typeface="+mn-cs"/>
              </a:rPr>
              <a:t>is the single PDF of all large format maps.  Printed large format maps are also provided, but this PDF is on the DVD for convenience.  These are not Title 13 material since they do not show map spots.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a:t>
            </a:r>
            <a:r>
              <a:rPr lang="en-US" sz="1200" i="1" kern="1200" dirty="0" smtClean="0">
                <a:solidFill>
                  <a:schemeClr val="tx1"/>
                </a:solidFill>
                <a:effectLst/>
                <a:latin typeface="+mn-lt"/>
                <a:ea typeface="+mn-ea"/>
                <a:cs typeface="+mn-cs"/>
              </a:rPr>
              <a:t>LUCA20&lt;</a:t>
            </a:r>
            <a:r>
              <a:rPr lang="en-US" sz="1200" i="1" kern="1200" dirty="0" err="1" smtClean="0">
                <a:solidFill>
                  <a:schemeClr val="tx1"/>
                </a:solidFill>
                <a:effectLst/>
                <a:latin typeface="+mn-lt"/>
                <a:ea typeface="+mn-ea"/>
                <a:cs typeface="+mn-cs"/>
              </a:rPr>
              <a:t>EntType</a:t>
            </a:r>
            <a:r>
              <a:rPr lang="en-US" sz="1200" i="1" kern="1200" dirty="0" smtClean="0">
                <a:solidFill>
                  <a:schemeClr val="tx1"/>
                </a:solidFill>
                <a:effectLst/>
                <a:latin typeface="+mn-lt"/>
                <a:ea typeface="+mn-ea"/>
                <a:cs typeface="+mn-cs"/>
              </a:rPr>
              <a:t>&gt;&lt;</a:t>
            </a:r>
            <a:r>
              <a:rPr lang="en-US" sz="1200" i="1" kern="1200" dirty="0" err="1" smtClean="0">
                <a:solidFill>
                  <a:schemeClr val="tx1"/>
                </a:solidFill>
                <a:effectLst/>
                <a:latin typeface="+mn-lt"/>
                <a:ea typeface="+mn-ea"/>
                <a:cs typeface="+mn-cs"/>
              </a:rPr>
              <a:t>EntCode</a:t>
            </a:r>
            <a:r>
              <a:rPr lang="en-US" sz="1200" i="1" kern="1200" dirty="0" smtClean="0">
                <a:solidFill>
                  <a:schemeClr val="tx1"/>
                </a:solidFill>
                <a:effectLst/>
                <a:latin typeface="+mn-lt"/>
                <a:ea typeface="+mn-ea"/>
                <a:cs typeface="+mn-cs"/>
              </a:rPr>
              <a:t>&gt;_BLK2MS.txt </a:t>
            </a:r>
            <a:r>
              <a:rPr lang="en-US" sz="1200" kern="1200" dirty="0" smtClean="0">
                <a:solidFill>
                  <a:schemeClr val="tx1"/>
                </a:solidFill>
                <a:effectLst/>
                <a:latin typeface="+mn-lt"/>
                <a:ea typeface="+mn-ea"/>
                <a:cs typeface="+mn-cs"/>
              </a:rPr>
              <a:t>is the block to map sheet relationship text file that identifies each census block in the entity and on what large format map each block is located. This is also provided in paper format for this product preference.  This file, unlike the digital address list and digital address count list is a semi-colon delimited text file.  Instructions for properly opening it are included in </a:t>
            </a:r>
            <a:r>
              <a:rPr lang="en-US" sz="1200" b="0" kern="1200" dirty="0" smtClean="0">
                <a:solidFill>
                  <a:schemeClr val="tx1"/>
                </a:solidFill>
                <a:effectLst/>
                <a:latin typeface="+mn-lt"/>
                <a:ea typeface="+mn-ea"/>
                <a:cs typeface="+mn-cs"/>
              </a:rPr>
              <a:t>the Respondent Guide.</a:t>
            </a:r>
          </a:p>
          <a:p>
            <a:endParaRPr lang="en-US" sz="1200" b="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a:t>
            </a:r>
            <a:r>
              <a:rPr lang="en-US" sz="1200" i="1" kern="1200" dirty="0" smtClean="0">
                <a:solidFill>
                  <a:schemeClr val="tx1"/>
                </a:solidFill>
                <a:effectLst/>
                <a:latin typeface="+mn-lt"/>
                <a:ea typeface="+mn-ea"/>
                <a:cs typeface="+mn-cs"/>
              </a:rPr>
              <a:t>Readme.txt</a:t>
            </a:r>
            <a:r>
              <a:rPr lang="en-US" sz="1200" kern="1200" dirty="0" smtClean="0">
                <a:solidFill>
                  <a:schemeClr val="tx1"/>
                </a:solidFill>
                <a:effectLst/>
                <a:latin typeface="+mn-lt"/>
                <a:ea typeface="+mn-ea"/>
                <a:cs typeface="+mn-cs"/>
              </a:rPr>
              <a:t> file discusses the need for Adobe software to view the pdf maps.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a:t>
            </a:r>
            <a:r>
              <a:rPr lang="en-US" sz="1200" i="1" kern="1200" dirty="0" smtClean="0">
                <a:solidFill>
                  <a:schemeClr val="tx1"/>
                </a:solidFill>
                <a:effectLst/>
                <a:latin typeface="+mn-lt"/>
                <a:ea typeface="+mn-ea"/>
                <a:cs typeface="+mn-cs"/>
              </a:rPr>
              <a:t>Title13_BlockMaps.exe</a:t>
            </a:r>
            <a:r>
              <a:rPr lang="en-US" sz="1200" kern="1200" dirty="0" smtClean="0">
                <a:solidFill>
                  <a:schemeClr val="tx1"/>
                </a:solidFill>
                <a:effectLst/>
                <a:latin typeface="+mn-lt"/>
                <a:ea typeface="+mn-ea"/>
                <a:cs typeface="+mn-cs"/>
              </a:rPr>
              <a:t> contains the Title 13 PDF small format block maps. The Digital Materials Initial Setup presentation describes the extraction of the data embedded within this executable file. Because this file contains Title 13 materials, protect the DVD, this file and any printed PDF small format maps according to the instructions outlined in the </a:t>
            </a:r>
            <a:r>
              <a:rPr lang="en-US" sz="1200" i="1" kern="1200" dirty="0" smtClean="0">
                <a:solidFill>
                  <a:schemeClr val="tx1"/>
                </a:solidFill>
                <a:effectLst/>
                <a:latin typeface="+mn-lt"/>
                <a:ea typeface="+mn-ea"/>
                <a:cs typeface="+mn-cs"/>
              </a:rPr>
              <a:t>Confidentiality and Security Guidelines</a:t>
            </a:r>
            <a:r>
              <a:rPr lang="en-US" sz="1200" kern="1200" dirty="0" smtClean="0">
                <a:solidFill>
                  <a:schemeClr val="tx1"/>
                </a:solidFill>
                <a:effectLst/>
                <a:latin typeface="+mn-lt"/>
                <a:ea typeface="+mn-ea"/>
                <a:cs typeface="+mn-cs"/>
              </a:rPr>
              <a:t>.  This document is included in the Respondent Guide and was mailed as part of the LUCA invitation materials.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“shape” folder contains </a:t>
            </a:r>
            <a:r>
              <a:rPr lang="en-US" sz="1200" i="1" kern="1200" dirty="0" smtClean="0">
                <a:solidFill>
                  <a:schemeClr val="tx1"/>
                </a:solidFill>
                <a:effectLst/>
                <a:latin typeface="+mn-lt"/>
                <a:ea typeface="+mn-ea"/>
                <a:cs typeface="+mn-cs"/>
              </a:rPr>
              <a:t>2020LUCA_&lt;</a:t>
            </a:r>
            <a:r>
              <a:rPr lang="en-US" sz="1200" i="1" kern="1200" dirty="0" err="1" smtClean="0">
                <a:solidFill>
                  <a:schemeClr val="tx1"/>
                </a:solidFill>
                <a:effectLst/>
                <a:latin typeface="+mn-lt"/>
                <a:ea typeface="+mn-ea"/>
                <a:cs typeface="+mn-cs"/>
              </a:rPr>
              <a:t>EntityID</a:t>
            </a:r>
            <a:r>
              <a:rPr lang="en-US" sz="1200" i="1" kern="1200" dirty="0" smtClean="0">
                <a:solidFill>
                  <a:schemeClr val="tx1"/>
                </a:solidFill>
                <a:effectLst/>
                <a:latin typeface="+mn-lt"/>
                <a:ea typeface="+mn-ea"/>
                <a:cs typeface="+mn-cs"/>
              </a:rPr>
              <a:t>&gt;_DISK1of2.exe </a:t>
            </a:r>
            <a:r>
              <a:rPr lang="en-US" sz="1200" kern="1200" dirty="0" smtClean="0">
                <a:solidFill>
                  <a:schemeClr val="tx1"/>
                </a:solidFill>
                <a:effectLst/>
                <a:latin typeface="+mn-lt"/>
                <a:ea typeface="+mn-ea"/>
                <a:cs typeface="+mn-cs"/>
              </a:rPr>
              <a:t>that includes the digital version of the Title 13 Address List. The Digital Materials Initial Setup presentation describes the extraction of the data embedded within this executable file.</a:t>
            </a:r>
            <a:endParaRPr lang="en-US" b="1" i="1" baseline="0" dirty="0" smtClean="0"/>
          </a:p>
        </p:txBody>
      </p:sp>
      <p:sp>
        <p:nvSpPr>
          <p:cNvPr id="4" name="Slide Number Placeholder 3"/>
          <p:cNvSpPr>
            <a:spLocks noGrp="1"/>
          </p:cNvSpPr>
          <p:nvPr>
            <p:ph type="sldNum" sz="quarter" idx="10"/>
          </p:nvPr>
        </p:nvSpPr>
        <p:spPr/>
        <p:txBody>
          <a:bodyPr/>
          <a:lstStyle/>
          <a:p>
            <a:fld id="{603B9073-4934-4A18-B03D-7FA2DABDE591}" type="slidenum">
              <a:rPr lang="en-US" smtClean="0"/>
              <a:t>7</a:t>
            </a:fld>
            <a:endParaRPr lang="en-US" dirty="0"/>
          </a:p>
        </p:txBody>
      </p:sp>
    </p:spTree>
    <p:extLst>
      <p:ext uri="{BB962C8B-B14F-4D97-AF65-F5344CB8AC3E}">
        <p14:creationId xmlns:p14="http://schemas.microsoft.com/office/powerpoint/2010/main" val="25257778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The GUPS</a:t>
            </a:r>
            <a:r>
              <a:rPr lang="en-US" baseline="0" dirty="0" smtClean="0"/>
              <a:t> installation </a:t>
            </a:r>
            <a:r>
              <a:rPr lang="en-US" dirty="0" smtClean="0"/>
              <a:t>DVD included for Digital/Digital</a:t>
            </a:r>
            <a:r>
              <a:rPr lang="en-US" baseline="0" dirty="0" smtClean="0"/>
              <a:t> participants </a:t>
            </a:r>
            <a:r>
              <a:rPr lang="en-US" dirty="0" smtClean="0"/>
              <a:t>self installs upon insertion of DVD into your computers</a:t>
            </a:r>
            <a:r>
              <a:rPr lang="en-US" baseline="0" dirty="0" smtClean="0"/>
              <a:t> CD/DVD drive.  Digital/Digital participants can disregard this DVD unless they decide to use GUPS instead of their own GIS.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The DVD with Title 13 data </a:t>
            </a:r>
            <a:r>
              <a:rPr lang="en-US" baseline="0" dirty="0" smtClean="0"/>
              <a:t>contains a </a:t>
            </a:r>
            <a:r>
              <a:rPr lang="en-US" dirty="0" smtClean="0"/>
              <a:t>“shape” folder</a:t>
            </a:r>
            <a:r>
              <a:rPr lang="en-US" baseline="0" dirty="0" smtClean="0"/>
              <a:t> with </a:t>
            </a:r>
            <a:r>
              <a:rPr lang="en-US" i="1" dirty="0" smtClean="0"/>
              <a:t>2020LUCA_&lt;</a:t>
            </a:r>
            <a:r>
              <a:rPr lang="en-US" i="1" dirty="0" err="1" smtClean="0"/>
              <a:t>EntityID</a:t>
            </a:r>
            <a:r>
              <a:rPr lang="en-US" i="1" dirty="0" smtClean="0"/>
              <a:t>&gt;_DISK1of2.exe</a:t>
            </a:r>
            <a:r>
              <a:rPr lang="en-US" i="1" baseline="0" dirty="0" smtClean="0"/>
              <a:t> </a:t>
            </a:r>
            <a:r>
              <a:rPr lang="en-US" baseline="0" dirty="0" smtClean="0"/>
              <a:t>that includes the digital version of the Title </a:t>
            </a:r>
            <a:r>
              <a:rPr lang="en-US" dirty="0" smtClean="0"/>
              <a:t>13 Address List.</a:t>
            </a:r>
            <a:r>
              <a:rPr lang="en-US" baseline="0" dirty="0" smtClean="0"/>
              <a:t> </a:t>
            </a:r>
            <a:r>
              <a:rPr lang="en-US" sz="1200" kern="1200" dirty="0" smtClean="0">
                <a:solidFill>
                  <a:schemeClr val="tx1"/>
                </a:solidFill>
                <a:effectLst/>
                <a:latin typeface="+mn-lt"/>
                <a:ea typeface="+mn-ea"/>
                <a:cs typeface="+mn-cs"/>
              </a:rPr>
              <a:t>The Digital Materials Initial Setup presentation describes the extraction of the data embedded within this executable file.</a:t>
            </a:r>
            <a:r>
              <a:rPr lang="en-US" baseline="0" dirty="0" smtClean="0"/>
              <a:t>. </a:t>
            </a: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a:p>
            <a:pPr lvl="0"/>
            <a:r>
              <a:rPr lang="en-US" dirty="0" smtClean="0"/>
              <a:t>The DVD with non-Title 13 data contains information in the root directory</a:t>
            </a:r>
            <a:r>
              <a:rPr lang="en-US" baseline="0" dirty="0" smtClean="0"/>
              <a:t> and within a “shape” folder.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The root</a:t>
            </a:r>
            <a:r>
              <a:rPr lang="en-US" baseline="0" dirty="0" smtClean="0"/>
              <a:t> directory of the DVD contains five files.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a:t>
            </a:r>
            <a:r>
              <a:rPr lang="en-US" i="1" baseline="0" dirty="0" smtClean="0"/>
              <a:t>2020LUCA_digital_respondent_guide.pdf</a:t>
            </a:r>
            <a:r>
              <a:rPr lang="en-US" baseline="0" dirty="0" smtClean="0"/>
              <a:t> is the pdf version of the respondent guide for digital address list participants.  A paper copy is not provided.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a:t>
            </a:r>
            <a:r>
              <a:rPr lang="en-US" i="1" baseline="0" dirty="0" smtClean="0"/>
              <a:t>2020LUCA_GUPS_respondent guide.pdf </a:t>
            </a:r>
            <a:r>
              <a:rPr lang="en-US" baseline="0" dirty="0" smtClean="0"/>
              <a:t>is the pdf version of the respondent guide for GUPS participants and is included for Digital/Digital participants in case they decide to switch product preferences and use GUPS for their LUCA work.  A paper copy is not provided.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a:t>
            </a:r>
            <a:r>
              <a:rPr lang="en-US" i="1" baseline="0" dirty="0" smtClean="0"/>
              <a:t>2020LUCA_header_file.txt </a:t>
            </a:r>
            <a:r>
              <a:rPr lang="en-US" baseline="0" dirty="0" smtClean="0"/>
              <a:t>is a template participants may use to import their local address list into the Census Bureau’s address list layout.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a:t>
            </a:r>
            <a:r>
              <a:rPr lang="en-US" i="1" baseline="0" dirty="0" smtClean="0"/>
              <a:t>LUCA20_inventory.pdf</a:t>
            </a:r>
            <a:r>
              <a:rPr lang="en-US" baseline="0" dirty="0" smtClean="0"/>
              <a:t> which is a digital inventory form to use when providing your submission to the Census Bureau.  The final presentation on submission discusses how to send in this form.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The</a:t>
            </a:r>
            <a:r>
              <a:rPr lang="en-US" i="1" baseline="0" dirty="0" smtClean="0"/>
              <a:t> Readmefirst6.txt </a:t>
            </a:r>
            <a:r>
              <a:rPr lang="en-US" baseline="0" dirty="0" smtClean="0"/>
              <a:t>is specifically created with instructions for this product preference.</a:t>
            </a: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The “shape” folder</a:t>
            </a:r>
            <a:r>
              <a:rPr lang="en-US" baseline="0" dirty="0" smtClean="0"/>
              <a:t> </a:t>
            </a:r>
            <a:r>
              <a:rPr lang="en-US" dirty="0" smtClean="0"/>
              <a:t>contains </a:t>
            </a:r>
            <a:r>
              <a:rPr lang="en-US" i="1" dirty="0" smtClean="0"/>
              <a:t>2020LUCA_&lt;</a:t>
            </a:r>
            <a:r>
              <a:rPr lang="en-US" i="1" dirty="0" err="1" smtClean="0"/>
              <a:t>EntityID</a:t>
            </a:r>
            <a:r>
              <a:rPr lang="en-US" i="1" dirty="0" smtClean="0"/>
              <a:t>&gt;_DISK2of2.exe</a:t>
            </a:r>
            <a:r>
              <a:rPr lang="en-US" i="1" baseline="0" dirty="0" smtClean="0"/>
              <a:t> </a:t>
            </a:r>
            <a:r>
              <a:rPr lang="en-US" baseline="0" dirty="0" smtClean="0"/>
              <a:t>that includes the non-Title </a:t>
            </a:r>
            <a:r>
              <a:rPr lang="en-US" dirty="0" smtClean="0"/>
              <a:t>13 Address Count List and all th</a:t>
            </a:r>
            <a:r>
              <a:rPr lang="en-US" baseline="0" dirty="0" smtClean="0"/>
              <a:t>e appropriate state and county TIGER Partnership </a:t>
            </a:r>
            <a:r>
              <a:rPr lang="en-US" baseline="0" dirty="0" err="1" smtClean="0"/>
              <a:t>shapefiles</a:t>
            </a:r>
            <a:r>
              <a:rPr lang="en-US" baseline="0" dirty="0" smtClean="0"/>
              <a:t> for the entity</a:t>
            </a:r>
            <a:r>
              <a:rPr lang="en-US" dirty="0" smtClean="0"/>
              <a:t>.</a:t>
            </a:r>
            <a:r>
              <a:rPr lang="en-US" baseline="0" dirty="0" smtClean="0"/>
              <a:t> </a:t>
            </a:r>
            <a:r>
              <a:rPr lang="en-US" sz="1200" kern="1200" dirty="0" smtClean="0">
                <a:solidFill>
                  <a:schemeClr val="tx1"/>
                </a:solidFill>
                <a:effectLst/>
                <a:latin typeface="+mn-lt"/>
                <a:ea typeface="+mn-ea"/>
                <a:cs typeface="+mn-cs"/>
              </a:rPr>
              <a:t>The Digital Materials Initial Setup presentation describes the extraction of the data embedded within this executable file.</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603B9073-4934-4A18-B03D-7FA2DABDE591}" type="slidenum">
              <a:rPr lang="en-US" smtClean="0"/>
              <a:t>8</a:t>
            </a:fld>
            <a:endParaRPr lang="en-US" dirty="0"/>
          </a:p>
        </p:txBody>
      </p:sp>
    </p:spTree>
    <p:extLst>
      <p:ext uri="{BB962C8B-B14F-4D97-AF65-F5344CB8AC3E}">
        <p14:creationId xmlns:p14="http://schemas.microsoft.com/office/powerpoint/2010/main" val="19873713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GUPS product preference and the Digital/Digital product preference have identical DVD layout and content.  GUPS participants begin their work with the DVD that includes the GUPS installation software. The software self- installs upon insertion into your computer’s CD/DVD drive.  It prompts participants to insert the other two discs as part of its installation process.  GUPS participants do not have to execute the .exe files or perform any of their own system setup.  The installation process handles all of those tasks</a:t>
            </a:r>
            <a:r>
              <a:rPr lang="en-US" baseline="0" dirty="0" smtClean="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The DVD with Title 13 data </a:t>
            </a:r>
            <a:r>
              <a:rPr lang="en-US" baseline="0" dirty="0" smtClean="0"/>
              <a:t>contains a </a:t>
            </a:r>
            <a:r>
              <a:rPr lang="en-US" dirty="0" smtClean="0"/>
              <a:t>“shape” folder</a:t>
            </a:r>
            <a:r>
              <a:rPr lang="en-US" baseline="0" dirty="0" smtClean="0"/>
              <a:t> with </a:t>
            </a:r>
            <a:r>
              <a:rPr lang="en-US" i="1" dirty="0" smtClean="0"/>
              <a:t>2020LUCA_&lt;</a:t>
            </a:r>
            <a:r>
              <a:rPr lang="en-US" i="1" dirty="0" err="1" smtClean="0"/>
              <a:t>EntityID</a:t>
            </a:r>
            <a:r>
              <a:rPr lang="en-US" i="1" dirty="0" smtClean="0"/>
              <a:t>&gt;_DISK1of2.exe</a:t>
            </a:r>
            <a:r>
              <a:rPr lang="en-US" i="1" baseline="0" dirty="0" smtClean="0"/>
              <a:t> </a:t>
            </a:r>
            <a:r>
              <a:rPr lang="en-US" baseline="0" dirty="0" smtClean="0"/>
              <a:t>that includes the digital version of the Title </a:t>
            </a:r>
            <a:r>
              <a:rPr lang="en-US" dirty="0" smtClean="0"/>
              <a:t>13 Address List.</a:t>
            </a:r>
            <a:r>
              <a:rPr lang="en-US" baseline="0" dirty="0" smtClean="0"/>
              <a:t> GUPS participants do not execute this file. The installation process automatically handles preparation of the Title 13 Address List.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a:p>
            <a:pPr lvl="0"/>
            <a:r>
              <a:rPr lang="en-US" dirty="0" smtClean="0"/>
              <a:t>The DVD with non-Title 13 data contains information in the root directory</a:t>
            </a:r>
            <a:r>
              <a:rPr lang="en-US" baseline="0" dirty="0" smtClean="0"/>
              <a:t> and within a “shape” folder.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The root</a:t>
            </a:r>
            <a:r>
              <a:rPr lang="en-US" baseline="0" dirty="0" smtClean="0"/>
              <a:t> directory of the DVD contains five files.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a:t>
            </a:r>
            <a:r>
              <a:rPr lang="en-US" i="1" baseline="0" dirty="0" smtClean="0"/>
              <a:t>2020LUCA_digital_respondent_guide.pdf</a:t>
            </a:r>
            <a:r>
              <a:rPr lang="en-US" baseline="0" dirty="0" smtClean="0"/>
              <a:t> is the pdf version of the respondent guide for digital address list participants and is included for GUPS participants in case they decide to switch product preferences and use their own GIS for their LUCA work. This guide also contains important LUCA information not detailed in the GUPS guide. A paper copy is not provided.</a:t>
            </a: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a:t>
            </a:r>
            <a:r>
              <a:rPr lang="en-US" i="1" baseline="0" dirty="0" smtClean="0"/>
              <a:t>2020LUCA_GUPS_respondent guide.pdf </a:t>
            </a:r>
            <a:r>
              <a:rPr lang="en-US" baseline="0" dirty="0" smtClean="0"/>
              <a:t>is the pdf version of the respondent guide for GUPS </a:t>
            </a:r>
            <a:r>
              <a:rPr lang="en-US" baseline="0" dirty="0" smtClean="0"/>
              <a:t>participants.  </a:t>
            </a:r>
            <a:r>
              <a:rPr lang="en-US" baseline="0" dirty="0" smtClean="0"/>
              <a:t>A paper copy is not provided.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a:t>
            </a:r>
            <a:r>
              <a:rPr lang="en-US" i="1" baseline="0" dirty="0" smtClean="0"/>
              <a:t>2020LUCA_header_file.txt </a:t>
            </a:r>
            <a:r>
              <a:rPr lang="en-US" baseline="0" dirty="0" smtClean="0"/>
              <a:t>is a template participants may use to import their local address list into the Census Bureau’s address list layout.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a:t>
            </a:r>
            <a:r>
              <a:rPr lang="en-US" i="1" baseline="0" dirty="0" smtClean="0"/>
              <a:t>LUCA20_inventory.pdf</a:t>
            </a:r>
            <a:r>
              <a:rPr lang="en-US" baseline="0" dirty="0" smtClean="0"/>
              <a:t> is a digital inventory form to use when providing your submission to the Census Bureau.  The final presentation on submission discusses how to send in this form.</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a:t>
            </a:r>
            <a:r>
              <a:rPr lang="en-US" sz="1200" i="1" kern="1200" dirty="0" smtClean="0">
                <a:solidFill>
                  <a:schemeClr val="tx1"/>
                </a:solidFill>
                <a:effectLst/>
                <a:latin typeface="+mn-lt"/>
                <a:ea typeface="+mn-ea"/>
                <a:cs typeface="+mn-cs"/>
              </a:rPr>
              <a:t> Readmefirst6.txt </a:t>
            </a:r>
            <a:r>
              <a:rPr lang="en-US" sz="1200" kern="1200" dirty="0" smtClean="0">
                <a:solidFill>
                  <a:schemeClr val="tx1"/>
                </a:solidFill>
                <a:effectLst/>
                <a:latin typeface="+mn-lt"/>
                <a:ea typeface="+mn-ea"/>
                <a:cs typeface="+mn-cs"/>
              </a:rPr>
              <a:t>includes specific instructions for this product preference</a:t>
            </a:r>
            <a:r>
              <a:rPr lang="en-US" baseline="0" dirty="0" smtClean="0"/>
              <a:t>.</a:t>
            </a: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The “shape” folder</a:t>
            </a:r>
            <a:r>
              <a:rPr lang="en-US" baseline="0" dirty="0" smtClean="0"/>
              <a:t> </a:t>
            </a:r>
            <a:r>
              <a:rPr lang="en-US" dirty="0" smtClean="0"/>
              <a:t>contains </a:t>
            </a:r>
            <a:r>
              <a:rPr lang="en-US" i="1" dirty="0" smtClean="0"/>
              <a:t>2020LUCA_&lt;</a:t>
            </a:r>
            <a:r>
              <a:rPr lang="en-US" i="1" dirty="0" err="1" smtClean="0"/>
              <a:t>EntityID</a:t>
            </a:r>
            <a:r>
              <a:rPr lang="en-US" i="1" dirty="0" smtClean="0"/>
              <a:t>&gt;_DISK2of2.exe</a:t>
            </a:r>
            <a:r>
              <a:rPr lang="en-US" i="1" baseline="0" dirty="0" smtClean="0"/>
              <a:t> </a:t>
            </a:r>
            <a:r>
              <a:rPr lang="en-US" baseline="0" dirty="0" smtClean="0"/>
              <a:t>that includes the non-Title </a:t>
            </a:r>
            <a:r>
              <a:rPr lang="en-US" dirty="0" smtClean="0"/>
              <a:t>13 Address Count List and all of th</a:t>
            </a:r>
            <a:r>
              <a:rPr lang="en-US" baseline="0" dirty="0" smtClean="0"/>
              <a:t>e appropriate state and county TIGER Partnership </a:t>
            </a:r>
            <a:r>
              <a:rPr lang="en-US" baseline="0" dirty="0" err="1" smtClean="0"/>
              <a:t>shapefiles</a:t>
            </a:r>
            <a:r>
              <a:rPr lang="en-US" baseline="0" dirty="0" smtClean="0"/>
              <a:t> for the entity</a:t>
            </a:r>
            <a:r>
              <a:rPr lang="en-US" dirty="0" smtClean="0"/>
              <a:t>. </a:t>
            </a:r>
            <a:r>
              <a:rPr lang="en-US" baseline="0" dirty="0" smtClean="0"/>
              <a:t>GUPS participants do not execute this file. The installation process automatically handles preparation of the non-Title 13 Address Count List.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603B9073-4934-4A18-B03D-7FA2DABDE591}" type="slidenum">
              <a:rPr lang="en-US" smtClean="0"/>
              <a:t>9</a:t>
            </a:fld>
            <a:endParaRPr lang="en-US" dirty="0"/>
          </a:p>
        </p:txBody>
      </p:sp>
    </p:spTree>
    <p:extLst>
      <p:ext uri="{BB962C8B-B14F-4D97-AF65-F5344CB8AC3E}">
        <p14:creationId xmlns:p14="http://schemas.microsoft.com/office/powerpoint/2010/main" val="7537184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a:xfrm>
            <a:off x="4673600" y="6356351"/>
            <a:ext cx="2844800" cy="365125"/>
          </a:xfrm>
          <a:prstGeom prst="rect">
            <a:avLst/>
          </a:prstGeom>
        </p:spPr>
        <p:txBody>
          <a:bodyPr/>
          <a:lstStyle>
            <a:lvl1pPr algn="ctr">
              <a:defRPr sz="1200">
                <a:solidFill>
                  <a:schemeClr val="bg1">
                    <a:lumMod val="65000"/>
                  </a:schemeClr>
                </a:solidFill>
              </a:defRPr>
            </a:lvl1pPr>
          </a:lstStyle>
          <a:p>
            <a:fld id="{03AE04C5-3085-4F64-BC65-54FE2DBF6EB1}" type="slidenum">
              <a:rPr lang="en-US" smtClean="0"/>
              <a:pPr/>
              <a:t>‹#›</a:t>
            </a:fld>
            <a:endParaRPr lang="en-US" dirty="0"/>
          </a:p>
        </p:txBody>
      </p:sp>
      <p:sp>
        <p:nvSpPr>
          <p:cNvPr id="7" name="Title 6"/>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623647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a:xfrm>
            <a:off x="4673600" y="6356351"/>
            <a:ext cx="2844800" cy="365125"/>
          </a:xfrm>
          <a:prstGeom prst="rect">
            <a:avLst/>
          </a:prstGeom>
        </p:spPr>
        <p:txBody>
          <a:bodyPr/>
          <a:lstStyle>
            <a:lvl1pPr algn="ctr">
              <a:defRPr/>
            </a:lvl1pPr>
          </a:lstStyle>
          <a:p>
            <a:fld id="{03AE04C5-3085-4F64-BC65-54FE2DBF6EB1}" type="slidenum">
              <a:rPr lang="en-US" smtClean="0"/>
              <a:pPr/>
              <a:t>‹#›</a:t>
            </a:fld>
            <a:endParaRPr lang="en-US"/>
          </a:p>
        </p:txBody>
      </p:sp>
    </p:spTree>
    <p:extLst>
      <p:ext uri="{BB962C8B-B14F-4D97-AF65-F5344CB8AC3E}">
        <p14:creationId xmlns:p14="http://schemas.microsoft.com/office/powerpoint/2010/main" val="35430757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a:xfrm>
            <a:off x="4673600" y="6356351"/>
            <a:ext cx="2844800" cy="365125"/>
          </a:xfrm>
          <a:prstGeom prst="rect">
            <a:avLst/>
          </a:prstGeom>
        </p:spPr>
        <p:txBody>
          <a:bodyPr/>
          <a:lstStyle>
            <a:lvl1pPr algn="ctr">
              <a:defRPr/>
            </a:lvl1pPr>
          </a:lstStyle>
          <a:p>
            <a:fld id="{03AE04C5-3085-4F64-BC65-54FE2DBF6EB1}" type="slidenum">
              <a:rPr lang="en-US" smtClean="0"/>
              <a:pPr/>
              <a:t>‹#›</a:t>
            </a:fld>
            <a:endParaRPr lang="en-US"/>
          </a:p>
        </p:txBody>
      </p:sp>
    </p:spTree>
    <p:extLst>
      <p:ext uri="{BB962C8B-B14F-4D97-AF65-F5344CB8AC3E}">
        <p14:creationId xmlns:p14="http://schemas.microsoft.com/office/powerpoint/2010/main" val="10074269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7" name="Slide Number Placeholder 6"/>
          <p:cNvSpPr>
            <a:spLocks noGrp="1"/>
          </p:cNvSpPr>
          <p:nvPr>
            <p:ph type="sldNum" sz="quarter" idx="10"/>
          </p:nvPr>
        </p:nvSpPr>
        <p:spPr/>
        <p:txBody>
          <a:bodyPr/>
          <a:lstStyle/>
          <a:p>
            <a:fld id="{25B02A65-3D1E-45BD-9983-4ADAC5079F8B}" type="slidenum">
              <a:rPr lang="en-US" smtClean="0"/>
              <a:pPr/>
              <a:t>‹#›</a:t>
            </a:fld>
            <a:endParaRPr lang="en-US"/>
          </a:p>
        </p:txBody>
      </p:sp>
    </p:spTree>
    <p:extLst>
      <p:ext uri="{BB962C8B-B14F-4D97-AF65-F5344CB8AC3E}">
        <p14:creationId xmlns:p14="http://schemas.microsoft.com/office/powerpoint/2010/main" val="12478859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0"/>
          </p:nvPr>
        </p:nvSpPr>
        <p:spPr/>
        <p:txBody>
          <a:bodyPr/>
          <a:lstStyle/>
          <a:p>
            <a:fld id="{25B02A65-3D1E-45BD-9983-4ADAC5079F8B}" type="slidenum">
              <a:rPr lang="en-US" smtClean="0"/>
              <a:pPr/>
              <a:t>‹#›</a:t>
            </a:fld>
            <a:endParaRPr lang="en-US"/>
          </a:p>
        </p:txBody>
      </p:sp>
    </p:spTree>
    <p:extLst>
      <p:ext uri="{BB962C8B-B14F-4D97-AF65-F5344CB8AC3E}">
        <p14:creationId xmlns:p14="http://schemas.microsoft.com/office/powerpoint/2010/main" val="37265424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7" name="Slide Number Placeholder 6"/>
          <p:cNvSpPr>
            <a:spLocks noGrp="1"/>
          </p:cNvSpPr>
          <p:nvPr>
            <p:ph type="sldNum" sz="quarter" idx="10"/>
          </p:nvPr>
        </p:nvSpPr>
        <p:spPr/>
        <p:txBody>
          <a:bodyPr/>
          <a:lstStyle/>
          <a:p>
            <a:fld id="{25B02A65-3D1E-45BD-9983-4ADAC5079F8B}" type="slidenum">
              <a:rPr lang="en-US" smtClean="0"/>
              <a:pPr/>
              <a:t>‹#›</a:t>
            </a:fld>
            <a:endParaRPr lang="en-US"/>
          </a:p>
        </p:txBody>
      </p:sp>
    </p:spTree>
    <p:extLst>
      <p:ext uri="{BB962C8B-B14F-4D97-AF65-F5344CB8AC3E}">
        <p14:creationId xmlns:p14="http://schemas.microsoft.com/office/powerpoint/2010/main" val="22106466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2300" y="0"/>
            <a:ext cx="10972800" cy="1143000"/>
          </a:xfrm>
        </p:spPr>
        <p:txBody>
          <a:bodyPr/>
          <a:lstStyle/>
          <a:p>
            <a:r>
              <a:rPr lang="en-US"/>
              <a:t>Click to edit Master title style</a:t>
            </a:r>
          </a:p>
        </p:txBody>
      </p:sp>
      <p:sp>
        <p:nvSpPr>
          <p:cNvPr id="3" name="Content Placeholder 2"/>
          <p:cNvSpPr>
            <a:spLocks noGrp="1"/>
          </p:cNvSpPr>
          <p:nvPr>
            <p:ph sz="half" idx="1"/>
          </p:nvPr>
        </p:nvSpPr>
        <p:spPr>
          <a:xfrm>
            <a:off x="609600" y="1219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97600" y="1219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lide Number Placeholder 7"/>
          <p:cNvSpPr>
            <a:spLocks noGrp="1"/>
          </p:cNvSpPr>
          <p:nvPr>
            <p:ph type="sldNum" sz="quarter" idx="10"/>
          </p:nvPr>
        </p:nvSpPr>
        <p:spPr/>
        <p:txBody>
          <a:bodyPr/>
          <a:lstStyle/>
          <a:p>
            <a:fld id="{25B02A65-3D1E-45BD-9983-4ADAC5079F8B}" type="slidenum">
              <a:rPr lang="en-US" smtClean="0"/>
              <a:pPr/>
              <a:t>‹#›</a:t>
            </a:fld>
            <a:endParaRPr lang="en-US"/>
          </a:p>
        </p:txBody>
      </p:sp>
    </p:spTree>
    <p:extLst>
      <p:ext uri="{BB962C8B-B14F-4D97-AF65-F5344CB8AC3E}">
        <p14:creationId xmlns:p14="http://schemas.microsoft.com/office/powerpoint/2010/main" val="33227037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9"/>
          <p:cNvSpPr>
            <a:spLocks noGrp="1"/>
          </p:cNvSpPr>
          <p:nvPr>
            <p:ph type="sldNum" sz="quarter" idx="10"/>
          </p:nvPr>
        </p:nvSpPr>
        <p:spPr/>
        <p:txBody>
          <a:bodyPr/>
          <a:lstStyle/>
          <a:p>
            <a:fld id="{25B02A65-3D1E-45BD-9983-4ADAC5079F8B}" type="slidenum">
              <a:rPr lang="en-US" smtClean="0"/>
              <a:pPr/>
              <a:t>‹#›</a:t>
            </a:fld>
            <a:endParaRPr lang="en-US"/>
          </a:p>
        </p:txBody>
      </p:sp>
    </p:spTree>
    <p:extLst>
      <p:ext uri="{BB962C8B-B14F-4D97-AF65-F5344CB8AC3E}">
        <p14:creationId xmlns:p14="http://schemas.microsoft.com/office/powerpoint/2010/main" val="21337310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Slide Number Placeholder 5"/>
          <p:cNvSpPr>
            <a:spLocks noGrp="1"/>
          </p:cNvSpPr>
          <p:nvPr>
            <p:ph type="sldNum" sz="quarter" idx="10"/>
          </p:nvPr>
        </p:nvSpPr>
        <p:spPr/>
        <p:txBody>
          <a:bodyPr/>
          <a:lstStyle/>
          <a:p>
            <a:fld id="{25B02A65-3D1E-45BD-9983-4ADAC5079F8B}" type="slidenum">
              <a:rPr lang="en-US" smtClean="0"/>
              <a:pPr/>
              <a:t>‹#›</a:t>
            </a:fld>
            <a:endParaRPr lang="en-US"/>
          </a:p>
        </p:txBody>
      </p:sp>
    </p:spTree>
    <p:extLst>
      <p:ext uri="{BB962C8B-B14F-4D97-AF65-F5344CB8AC3E}">
        <p14:creationId xmlns:p14="http://schemas.microsoft.com/office/powerpoint/2010/main" val="417258938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25B02A65-3D1E-45BD-9983-4ADAC5079F8B}" type="slidenum">
              <a:rPr lang="en-US" smtClean="0"/>
              <a:pPr/>
              <a:t>‹#›</a:t>
            </a:fld>
            <a:endParaRPr lang="en-US"/>
          </a:p>
        </p:txBody>
      </p:sp>
    </p:spTree>
    <p:extLst>
      <p:ext uri="{BB962C8B-B14F-4D97-AF65-F5344CB8AC3E}">
        <p14:creationId xmlns:p14="http://schemas.microsoft.com/office/powerpoint/2010/main" val="38199264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Slide Number Placeholder 7"/>
          <p:cNvSpPr>
            <a:spLocks noGrp="1"/>
          </p:cNvSpPr>
          <p:nvPr>
            <p:ph type="sldNum" sz="quarter" idx="10"/>
          </p:nvPr>
        </p:nvSpPr>
        <p:spPr/>
        <p:txBody>
          <a:bodyPr/>
          <a:lstStyle/>
          <a:p>
            <a:fld id="{25B02A65-3D1E-45BD-9983-4ADAC5079F8B}" type="slidenum">
              <a:rPr lang="en-US" smtClean="0"/>
              <a:pPr/>
              <a:t>‹#›</a:t>
            </a:fld>
            <a:endParaRPr lang="en-US"/>
          </a:p>
        </p:txBody>
      </p:sp>
    </p:spTree>
    <p:extLst>
      <p:ext uri="{BB962C8B-B14F-4D97-AF65-F5344CB8AC3E}">
        <p14:creationId xmlns:p14="http://schemas.microsoft.com/office/powerpoint/2010/main" val="2221033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0638"/>
            <a:ext cx="10972800" cy="1143000"/>
          </a:xfrm>
        </p:spPr>
        <p:txBody>
          <a:bodyPr/>
          <a:lstStyle/>
          <a:p>
            <a:r>
              <a:rPr lang="en-US"/>
              <a:t>Click to edit Master title style</a:t>
            </a:r>
          </a:p>
        </p:txBody>
      </p:sp>
      <p:sp>
        <p:nvSpPr>
          <p:cNvPr id="3" name="Content Placeholder 2"/>
          <p:cNvSpPr>
            <a:spLocks noGrp="1"/>
          </p:cNvSpPr>
          <p:nvPr>
            <p:ph idx="1"/>
          </p:nvPr>
        </p:nvSpPr>
        <p:spPr>
          <a:xfrm>
            <a:off x="596900" y="1150939"/>
            <a:ext cx="10972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a:xfrm>
            <a:off x="4673600" y="6356351"/>
            <a:ext cx="2844800" cy="365125"/>
          </a:xfrm>
          <a:prstGeom prst="rect">
            <a:avLst/>
          </a:prstGeom>
        </p:spPr>
        <p:txBody>
          <a:bodyPr/>
          <a:lstStyle>
            <a:lvl1pPr algn="ctr">
              <a:defRPr sz="1200">
                <a:solidFill>
                  <a:schemeClr val="bg1">
                    <a:lumMod val="65000"/>
                  </a:schemeClr>
                </a:solidFill>
              </a:defRPr>
            </a:lvl1pPr>
          </a:lstStyle>
          <a:p>
            <a:fld id="{03AE04C5-3085-4F64-BC65-54FE2DBF6EB1}" type="slidenum">
              <a:rPr lang="en-US" smtClean="0"/>
              <a:pPr/>
              <a:t>‹#›</a:t>
            </a:fld>
            <a:endParaRPr lang="en-US" dirty="0"/>
          </a:p>
        </p:txBody>
      </p:sp>
    </p:spTree>
    <p:extLst>
      <p:ext uri="{BB962C8B-B14F-4D97-AF65-F5344CB8AC3E}">
        <p14:creationId xmlns:p14="http://schemas.microsoft.com/office/powerpoint/2010/main" val="11297541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Slide Number Placeholder 7"/>
          <p:cNvSpPr>
            <a:spLocks noGrp="1"/>
          </p:cNvSpPr>
          <p:nvPr>
            <p:ph type="sldNum" sz="quarter" idx="10"/>
          </p:nvPr>
        </p:nvSpPr>
        <p:spPr/>
        <p:txBody>
          <a:bodyPr/>
          <a:lstStyle/>
          <a:p>
            <a:fld id="{25B02A65-3D1E-45BD-9983-4ADAC5079F8B}" type="slidenum">
              <a:rPr lang="en-US" smtClean="0"/>
              <a:pPr/>
              <a:t>‹#›</a:t>
            </a:fld>
            <a:endParaRPr lang="en-US"/>
          </a:p>
        </p:txBody>
      </p:sp>
    </p:spTree>
    <p:extLst>
      <p:ext uri="{BB962C8B-B14F-4D97-AF65-F5344CB8AC3E}">
        <p14:creationId xmlns:p14="http://schemas.microsoft.com/office/powerpoint/2010/main" val="128841904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0"/>
          </p:nvPr>
        </p:nvSpPr>
        <p:spPr/>
        <p:txBody>
          <a:bodyPr/>
          <a:lstStyle/>
          <a:p>
            <a:fld id="{25B02A65-3D1E-45BD-9983-4ADAC5079F8B}" type="slidenum">
              <a:rPr lang="en-US" smtClean="0"/>
              <a:pPr/>
              <a:t>‹#›</a:t>
            </a:fld>
            <a:endParaRPr lang="en-US"/>
          </a:p>
        </p:txBody>
      </p:sp>
    </p:spTree>
    <p:extLst>
      <p:ext uri="{BB962C8B-B14F-4D97-AF65-F5344CB8AC3E}">
        <p14:creationId xmlns:p14="http://schemas.microsoft.com/office/powerpoint/2010/main" val="54455237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0"/>
          </p:nvPr>
        </p:nvSpPr>
        <p:spPr/>
        <p:txBody>
          <a:bodyPr/>
          <a:lstStyle/>
          <a:p>
            <a:fld id="{25B02A65-3D1E-45BD-9983-4ADAC5079F8B}" type="slidenum">
              <a:rPr lang="en-US" smtClean="0"/>
              <a:pPr/>
              <a:t>‹#›</a:t>
            </a:fld>
            <a:endParaRPr lang="en-US"/>
          </a:p>
        </p:txBody>
      </p:sp>
    </p:spTree>
    <p:extLst>
      <p:ext uri="{BB962C8B-B14F-4D97-AF65-F5344CB8AC3E}">
        <p14:creationId xmlns:p14="http://schemas.microsoft.com/office/powerpoint/2010/main" val="21557838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a:xfrm>
            <a:off x="4673600" y="6356351"/>
            <a:ext cx="2844800" cy="365125"/>
          </a:xfrm>
          <a:prstGeom prst="rect">
            <a:avLst/>
          </a:prstGeom>
        </p:spPr>
        <p:txBody>
          <a:bodyPr/>
          <a:lstStyle>
            <a:lvl1pPr algn="ctr">
              <a:defRPr sz="1200">
                <a:solidFill>
                  <a:schemeClr val="bg1">
                    <a:lumMod val="65000"/>
                  </a:schemeClr>
                </a:solidFill>
              </a:defRPr>
            </a:lvl1pPr>
          </a:lstStyle>
          <a:p>
            <a:fld id="{03AE04C5-3085-4F64-BC65-54FE2DBF6EB1}" type="slidenum">
              <a:rPr lang="en-US" smtClean="0"/>
              <a:pPr/>
              <a:t>‹#›</a:t>
            </a:fld>
            <a:endParaRPr lang="en-US" dirty="0"/>
          </a:p>
        </p:txBody>
      </p:sp>
    </p:spTree>
    <p:extLst>
      <p:ext uri="{BB962C8B-B14F-4D97-AF65-F5344CB8AC3E}">
        <p14:creationId xmlns:p14="http://schemas.microsoft.com/office/powerpoint/2010/main" val="22783669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47700" y="25400"/>
            <a:ext cx="10972800" cy="1143000"/>
          </a:xfrm>
        </p:spPr>
        <p:txBody>
          <a:bodyPr/>
          <a:lstStyle/>
          <a:p>
            <a:r>
              <a:rPr lang="en-US"/>
              <a:t>Click to edit Master title style</a:t>
            </a:r>
          </a:p>
        </p:txBody>
      </p:sp>
      <p:sp>
        <p:nvSpPr>
          <p:cNvPr id="3" name="Content Placeholder 2"/>
          <p:cNvSpPr>
            <a:spLocks noGrp="1"/>
          </p:cNvSpPr>
          <p:nvPr>
            <p:ph sz="half" idx="1"/>
          </p:nvPr>
        </p:nvSpPr>
        <p:spPr>
          <a:xfrm>
            <a:off x="622300" y="11684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210300" y="11684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a:xfrm>
            <a:off x="4673600" y="6356351"/>
            <a:ext cx="2844800" cy="365125"/>
          </a:xfrm>
          <a:prstGeom prst="rect">
            <a:avLst/>
          </a:prstGeom>
        </p:spPr>
        <p:txBody>
          <a:bodyPr/>
          <a:lstStyle>
            <a:lvl1pPr algn="ctr">
              <a:defRPr sz="1200">
                <a:solidFill>
                  <a:schemeClr val="bg1">
                    <a:lumMod val="65000"/>
                  </a:schemeClr>
                </a:solidFill>
              </a:defRPr>
            </a:lvl1pPr>
          </a:lstStyle>
          <a:p>
            <a:fld id="{03AE04C5-3085-4F64-BC65-54FE2DBF6EB1}" type="slidenum">
              <a:rPr lang="en-US" smtClean="0"/>
              <a:pPr/>
              <a:t>‹#›</a:t>
            </a:fld>
            <a:endParaRPr lang="en-US" dirty="0"/>
          </a:p>
        </p:txBody>
      </p:sp>
    </p:spTree>
    <p:extLst>
      <p:ext uri="{BB962C8B-B14F-4D97-AF65-F5344CB8AC3E}">
        <p14:creationId xmlns:p14="http://schemas.microsoft.com/office/powerpoint/2010/main" val="19331734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5400"/>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206500"/>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1846262"/>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206500"/>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1846262"/>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p:cNvSpPr>
            <a:spLocks noGrp="1"/>
          </p:cNvSpPr>
          <p:nvPr>
            <p:ph type="sldNum" sz="quarter" idx="12"/>
          </p:nvPr>
        </p:nvSpPr>
        <p:spPr>
          <a:xfrm>
            <a:off x="4673600" y="6356351"/>
            <a:ext cx="2844800" cy="365125"/>
          </a:xfrm>
          <a:prstGeom prst="rect">
            <a:avLst/>
          </a:prstGeom>
        </p:spPr>
        <p:txBody>
          <a:bodyPr/>
          <a:lstStyle>
            <a:lvl1pPr algn="ctr">
              <a:defRPr sz="1200">
                <a:solidFill>
                  <a:schemeClr val="bg1">
                    <a:lumMod val="65000"/>
                  </a:schemeClr>
                </a:solidFill>
              </a:defRPr>
            </a:lvl1pPr>
          </a:lstStyle>
          <a:p>
            <a:fld id="{03AE04C5-3085-4F64-BC65-54FE2DBF6EB1}" type="slidenum">
              <a:rPr lang="en-US" smtClean="0"/>
              <a:pPr/>
              <a:t>‹#›</a:t>
            </a:fld>
            <a:endParaRPr lang="en-US" dirty="0"/>
          </a:p>
        </p:txBody>
      </p:sp>
    </p:spTree>
    <p:extLst>
      <p:ext uri="{BB962C8B-B14F-4D97-AF65-F5344CB8AC3E}">
        <p14:creationId xmlns:p14="http://schemas.microsoft.com/office/powerpoint/2010/main" val="1106656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a:xfrm>
            <a:off x="4673600" y="6356351"/>
            <a:ext cx="2844800" cy="365125"/>
          </a:xfrm>
          <a:prstGeom prst="rect">
            <a:avLst/>
          </a:prstGeom>
        </p:spPr>
        <p:txBody>
          <a:bodyPr/>
          <a:lstStyle>
            <a:lvl1pPr algn="ctr">
              <a:defRPr sz="1200">
                <a:solidFill>
                  <a:schemeClr val="bg1">
                    <a:lumMod val="65000"/>
                  </a:schemeClr>
                </a:solidFill>
              </a:defRPr>
            </a:lvl1pPr>
          </a:lstStyle>
          <a:p>
            <a:fld id="{03AE04C5-3085-4F64-BC65-54FE2DBF6EB1}" type="slidenum">
              <a:rPr lang="en-US" smtClean="0"/>
              <a:pPr/>
              <a:t>‹#›</a:t>
            </a:fld>
            <a:endParaRPr lang="en-US" dirty="0"/>
          </a:p>
        </p:txBody>
      </p:sp>
    </p:spTree>
    <p:extLst>
      <p:ext uri="{BB962C8B-B14F-4D97-AF65-F5344CB8AC3E}">
        <p14:creationId xmlns:p14="http://schemas.microsoft.com/office/powerpoint/2010/main" val="3319679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4673600" y="6356351"/>
            <a:ext cx="2844800" cy="365125"/>
          </a:xfrm>
          <a:prstGeom prst="rect">
            <a:avLst/>
          </a:prstGeom>
        </p:spPr>
        <p:txBody>
          <a:bodyPr/>
          <a:lstStyle>
            <a:lvl1pPr algn="ctr">
              <a:defRPr/>
            </a:lvl1pPr>
          </a:lstStyle>
          <a:p>
            <a:fld id="{03AE04C5-3085-4F64-BC65-54FE2DBF6EB1}" type="slidenum">
              <a:rPr lang="en-US" smtClean="0"/>
              <a:pPr/>
              <a:t>‹#›</a:t>
            </a:fld>
            <a:endParaRPr lang="en-US"/>
          </a:p>
        </p:txBody>
      </p:sp>
    </p:spTree>
    <p:extLst>
      <p:ext uri="{BB962C8B-B14F-4D97-AF65-F5344CB8AC3E}">
        <p14:creationId xmlns:p14="http://schemas.microsoft.com/office/powerpoint/2010/main" val="31434841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6"/>
          <p:cNvSpPr>
            <a:spLocks noGrp="1"/>
          </p:cNvSpPr>
          <p:nvPr>
            <p:ph type="sldNum" sz="quarter" idx="12"/>
          </p:nvPr>
        </p:nvSpPr>
        <p:spPr>
          <a:xfrm>
            <a:off x="4673600" y="6356351"/>
            <a:ext cx="2844800" cy="365125"/>
          </a:xfrm>
          <a:prstGeom prst="rect">
            <a:avLst/>
          </a:prstGeom>
        </p:spPr>
        <p:txBody>
          <a:bodyPr/>
          <a:lstStyle>
            <a:lvl1pPr algn="ctr">
              <a:defRPr/>
            </a:lvl1pPr>
          </a:lstStyle>
          <a:p>
            <a:fld id="{03AE04C5-3085-4F64-BC65-54FE2DBF6EB1}" type="slidenum">
              <a:rPr lang="en-US" smtClean="0"/>
              <a:pPr/>
              <a:t>‹#›</a:t>
            </a:fld>
            <a:endParaRPr lang="en-US"/>
          </a:p>
        </p:txBody>
      </p:sp>
    </p:spTree>
    <p:extLst>
      <p:ext uri="{BB962C8B-B14F-4D97-AF65-F5344CB8AC3E}">
        <p14:creationId xmlns:p14="http://schemas.microsoft.com/office/powerpoint/2010/main" val="7920080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6"/>
          <p:cNvSpPr>
            <a:spLocks noGrp="1"/>
          </p:cNvSpPr>
          <p:nvPr>
            <p:ph type="sldNum" sz="quarter" idx="12"/>
          </p:nvPr>
        </p:nvSpPr>
        <p:spPr>
          <a:xfrm>
            <a:off x="4673600" y="6356351"/>
            <a:ext cx="2844800" cy="365125"/>
          </a:xfrm>
          <a:prstGeom prst="rect">
            <a:avLst/>
          </a:prstGeom>
        </p:spPr>
        <p:txBody>
          <a:bodyPr/>
          <a:lstStyle>
            <a:lvl1pPr algn="ctr">
              <a:defRPr/>
            </a:lvl1pPr>
          </a:lstStyle>
          <a:p>
            <a:fld id="{03AE04C5-3085-4F64-BC65-54FE2DBF6EB1}" type="slidenum">
              <a:rPr lang="en-US" smtClean="0"/>
              <a:pPr/>
              <a:t>‹#›</a:t>
            </a:fld>
            <a:endParaRPr lang="en-US"/>
          </a:p>
        </p:txBody>
      </p:sp>
    </p:spTree>
    <p:extLst>
      <p:ext uri="{BB962C8B-B14F-4D97-AF65-F5344CB8AC3E}">
        <p14:creationId xmlns:p14="http://schemas.microsoft.com/office/powerpoint/2010/main" val="42090034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tif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ags" Target="../tags/tag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tif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 name="Picture 4"/>
          <p:cNvPicPr>
            <a:picLocks noGrp="1" noSelect="1" noRot="1" noMove="1" noResize="1" noEditPoints="1" noAdjustHandles="1" noChangeArrowheads="1" noChangeShapeType="1"/>
          </p:cNvPicPr>
          <p:nvPr userDrawn="1">
            <p:custDataLst>
              <p:tags r:id="rId13"/>
            </p:custDataLst>
          </p:nvPr>
        </p:nvPicPr>
        <p:blipFill>
          <a:blip r:embed="rId14" cstate="print">
            <a:extLst>
              <a:ext uri="{28A0092B-C50C-407E-A947-70E740481C1C}">
                <a14:useLocalDpi xmlns:a14="http://schemas.microsoft.com/office/drawing/2010/main" val="0"/>
              </a:ext>
            </a:extLst>
          </a:blip>
          <a:stretch>
            <a:fillRect/>
          </a:stretch>
        </p:blipFill>
        <p:spPr>
          <a:xfrm>
            <a:off x="304801" y="6243412"/>
            <a:ext cx="3254433" cy="461356"/>
          </a:xfrm>
          <a:prstGeom prst="rect">
            <a:avLst/>
          </a:prstGeom>
        </p:spPr>
      </p:pic>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561804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8" name="Picture 17"/>
          <p:cNvPicPr>
            <a:picLocks noGrp="1" noSelect="1" noRot="1" noMove="1" noResize="1" noEditPoints="1" noAdjustHandles="1" noChangeArrowheads="1" noChangeShapeType="1"/>
          </p:cNvPicPr>
          <p:nvPr userDrawn="1">
            <p:custDataLst>
              <p:tags r:id="rId13"/>
            </p:custDataLst>
          </p:nvPr>
        </p:nvPicPr>
        <p:blipFill>
          <a:blip r:embed="rId14" cstate="print">
            <a:extLst>
              <a:ext uri="{28A0092B-C50C-407E-A947-70E740481C1C}">
                <a14:useLocalDpi xmlns:a14="http://schemas.microsoft.com/office/drawing/2010/main" val="0"/>
              </a:ext>
            </a:extLst>
          </a:blip>
          <a:stretch>
            <a:fillRect/>
          </a:stretch>
        </p:blipFill>
        <p:spPr>
          <a:xfrm>
            <a:off x="304800" y="6243412"/>
            <a:ext cx="2872047" cy="461356"/>
          </a:xfrm>
          <a:prstGeom prst="rect">
            <a:avLst/>
          </a:prstGeom>
        </p:spPr>
      </p:pic>
      <p:sp>
        <p:nvSpPr>
          <p:cNvPr id="4" name="Slide Number Placeholder 3"/>
          <p:cNvSpPr>
            <a:spLocks noGrp="1"/>
          </p:cNvSpPr>
          <p:nvPr>
            <p:ph type="sldNum" sz="quarter" idx="4"/>
          </p:nvPr>
        </p:nvSpPr>
        <p:spPr>
          <a:xfrm>
            <a:off x="4724400" y="6291527"/>
            <a:ext cx="27432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fld id="{25B02A65-3D1E-45BD-9983-4ADAC5079F8B}" type="slidenum">
              <a:rPr lang="en-US" smtClean="0"/>
              <a:pPr/>
              <a:t>‹#›</a:t>
            </a:fld>
            <a:endParaRPr lang="en-US" dirty="0"/>
          </a:p>
        </p:txBody>
      </p:sp>
    </p:spTree>
    <p:extLst>
      <p:ext uri="{BB962C8B-B14F-4D97-AF65-F5344CB8AC3E}">
        <p14:creationId xmlns:p14="http://schemas.microsoft.com/office/powerpoint/2010/main" val="40051997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hyperlink" Target="https://www.census.gov/geo/partnerships/luca.html" TargetMode="External"/><Relationship Id="rId2" Type="http://schemas.openxmlformats.org/officeDocument/2006/relationships/notesSlide" Target="../notesSlides/notesSlide18.xml"/><Relationship Id="rId1" Type="http://schemas.openxmlformats.org/officeDocument/2006/relationships/slideLayout" Target="../slideLayouts/slideLayout13.xml"/><Relationship Id="rId5" Type="http://schemas.openxmlformats.org/officeDocument/2006/relationships/hyperlink" Target="mailto:Philadelphia.geography@census.gov" TargetMode="External"/><Relationship Id="rId4" Type="http://schemas.openxmlformats.org/officeDocument/2006/relationships/hyperlink" Target="mailto:GEO.2020.LUCA@census.gov" TargetMode="External"/></Relationships>
</file>

<file path=ppt/slides/_rels/slide19.xml.rels><?xml version="1.0" encoding="UTF-8" standalone="yes"?>
<Relationships xmlns="http://schemas.openxmlformats.org/package/2006/relationships"><Relationship Id="rId8" Type="http://schemas.openxmlformats.org/officeDocument/2006/relationships/hyperlink" Target="https://www.census.gov/programs-surveys/decennial-census/2020-census/planning-management/memo-series.html" TargetMode="External"/><Relationship Id="rId13" Type="http://schemas.openxmlformats.org/officeDocument/2006/relationships/image" Target="../media/image14.png"/><Relationship Id="rId3" Type="http://schemas.openxmlformats.org/officeDocument/2006/relationships/image" Target="../media/image8.png"/><Relationship Id="rId7" Type="http://schemas.openxmlformats.org/officeDocument/2006/relationships/hyperlink" Target="https://public.govdelivery.com/accounts/USCENSUS/subscriber/new" TargetMode="External"/><Relationship Id="rId12"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1.png"/><Relationship Id="rId11" Type="http://schemas.openxmlformats.org/officeDocument/2006/relationships/image" Target="../media/image12.png"/><Relationship Id="rId5" Type="http://schemas.openxmlformats.org/officeDocument/2006/relationships/image" Target="../media/image10.png"/><Relationship Id="rId15" Type="http://schemas.openxmlformats.org/officeDocument/2006/relationships/image" Target="../media/image16.png"/><Relationship Id="rId10" Type="http://schemas.openxmlformats.org/officeDocument/2006/relationships/hyperlink" Target="https://www.census.gov/programs-surveys/acs/" TargetMode="External"/><Relationship Id="rId4" Type="http://schemas.openxmlformats.org/officeDocument/2006/relationships/image" Target="../media/image9.png"/><Relationship Id="rId9" Type="http://schemas.openxmlformats.org/officeDocument/2006/relationships/hyperlink" Target="https://www.census.gov/2020census" TargetMode="External"/><Relationship Id="rId14" Type="http://schemas.openxmlformats.org/officeDocument/2006/relationships/image" Target="../media/image1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phic picture of neighborhood" descr="Cartoon-like graphic of residential community that includes images of trees, clouds and various types of homes and apartment buildings." title="Cover art graphic of residential community"/>
          <p:cNvPicPr/>
          <p:nvPr/>
        </p:nvPicPr>
        <p:blipFill>
          <a:blip r:embed="rId3" cstate="print">
            <a:extLst>
              <a:ext uri="{28A0092B-C50C-407E-A947-70E740481C1C}">
                <a14:useLocalDpi xmlns:a14="http://schemas.microsoft.com/office/drawing/2010/main" val="0"/>
              </a:ext>
            </a:extLst>
          </a:blip>
          <a:stretch>
            <a:fillRect/>
          </a:stretch>
        </p:blipFill>
        <p:spPr>
          <a:xfrm>
            <a:off x="1047302" y="61119"/>
            <a:ext cx="10097396" cy="4191000"/>
          </a:xfrm>
          <a:prstGeom prst="rect">
            <a:avLst/>
          </a:prstGeom>
          <a:scene3d>
            <a:camera prst="orthographicFront">
              <a:rot lat="0" lon="0" rev="0"/>
            </a:camera>
            <a:lightRig rig="threePt" dir="t"/>
          </a:scene3d>
        </p:spPr>
      </p:pic>
      <p:sp>
        <p:nvSpPr>
          <p:cNvPr id="2" name="Title 1"/>
          <p:cNvSpPr>
            <a:spLocks noGrp="1"/>
          </p:cNvSpPr>
          <p:nvPr>
            <p:ph type="title"/>
          </p:nvPr>
        </p:nvSpPr>
        <p:spPr>
          <a:xfrm>
            <a:off x="609600" y="2976421"/>
            <a:ext cx="10972800" cy="2551396"/>
          </a:xfrm>
        </p:spPr>
        <p:txBody>
          <a:bodyPr>
            <a:normAutofit/>
          </a:bodyPr>
          <a:lstStyle/>
          <a:p>
            <a:r>
              <a:rPr lang="en-US" sz="5400" b="1" dirty="0" smtClean="0">
                <a:solidFill>
                  <a:srgbClr val="C00000"/>
                </a:solidFill>
              </a:rPr>
              <a:t>2020 Census</a:t>
            </a:r>
            <a:r>
              <a:rPr lang="en-US" dirty="0" smtClean="0"/>
              <a:t/>
            </a:r>
            <a:br>
              <a:rPr lang="en-US" dirty="0" smtClean="0"/>
            </a:br>
            <a:r>
              <a:rPr lang="en-US" sz="4000" b="1" dirty="0" smtClean="0">
                <a:solidFill>
                  <a:srgbClr val="C00000"/>
                </a:solidFill>
              </a:rPr>
              <a:t>Local Update of Census Addresses </a:t>
            </a:r>
            <a:r>
              <a:rPr lang="en-US" sz="4000" b="1" dirty="0">
                <a:solidFill>
                  <a:srgbClr val="C00000"/>
                </a:solidFill>
              </a:rPr>
              <a:t>Operation (LUCA</a:t>
            </a:r>
            <a:r>
              <a:rPr lang="en-US" sz="4000" b="1" dirty="0" smtClean="0">
                <a:solidFill>
                  <a:srgbClr val="C00000"/>
                </a:solidFill>
              </a:rPr>
              <a:t>)</a:t>
            </a:r>
            <a:endParaRPr lang="en-US" b="1" dirty="0">
              <a:solidFill>
                <a:srgbClr val="C00000"/>
              </a:solidFill>
            </a:endParaRPr>
          </a:p>
        </p:txBody>
      </p:sp>
      <p:sp>
        <p:nvSpPr>
          <p:cNvPr id="7" name="Subtitle 6"/>
          <p:cNvSpPr>
            <a:spLocks noGrp="1"/>
          </p:cNvSpPr>
          <p:nvPr>
            <p:ph type="subTitle" idx="1"/>
          </p:nvPr>
        </p:nvSpPr>
        <p:spPr>
          <a:xfrm>
            <a:off x="1438051" y="5320508"/>
            <a:ext cx="9315898" cy="749525"/>
          </a:xfrm>
        </p:spPr>
        <p:txBody>
          <a:bodyPr>
            <a:noAutofit/>
          </a:bodyPr>
          <a:lstStyle/>
          <a:p>
            <a:r>
              <a:rPr lang="en-US" dirty="0">
                <a:solidFill>
                  <a:srgbClr val="C00000"/>
                </a:solidFill>
                <a:cs typeface="Times New Roman" panose="02020603050405020304" pitchFamily="18" charset="0"/>
              </a:rPr>
              <a:t>Training – Digital </a:t>
            </a:r>
            <a:r>
              <a:rPr lang="en-US" dirty="0" smtClean="0">
                <a:solidFill>
                  <a:srgbClr val="C00000"/>
                </a:solidFill>
                <a:cs typeface="Times New Roman" panose="02020603050405020304" pitchFamily="18" charset="0"/>
              </a:rPr>
              <a:t>Address </a:t>
            </a:r>
            <a:r>
              <a:rPr lang="en-US" dirty="0">
                <a:solidFill>
                  <a:srgbClr val="C00000"/>
                </a:solidFill>
                <a:cs typeface="Times New Roman" panose="02020603050405020304" pitchFamily="18" charset="0"/>
              </a:rPr>
              <a:t>Materials </a:t>
            </a:r>
            <a:r>
              <a:rPr lang="en-US" dirty="0" smtClean="0">
                <a:solidFill>
                  <a:srgbClr val="C00000"/>
                </a:solidFill>
                <a:cs typeface="Times New Roman" panose="02020603050405020304" pitchFamily="18" charset="0"/>
              </a:rPr>
              <a:t>Module</a:t>
            </a:r>
            <a:endParaRPr lang="en-US" dirty="0">
              <a:solidFill>
                <a:srgbClr val="C00000"/>
              </a:solidFill>
              <a:cs typeface="Times New Roman" panose="02020603050405020304" pitchFamily="18" charset="0"/>
            </a:endParaRPr>
          </a:p>
        </p:txBody>
      </p:sp>
    </p:spTree>
    <p:extLst>
      <p:ext uri="{BB962C8B-B14F-4D97-AF65-F5344CB8AC3E}">
        <p14:creationId xmlns:p14="http://schemas.microsoft.com/office/powerpoint/2010/main" val="221214706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0101" y="57150"/>
            <a:ext cx="10515600" cy="1143000"/>
          </a:xfrm>
        </p:spPr>
        <p:txBody>
          <a:bodyPr>
            <a:normAutofit/>
          </a:bodyPr>
          <a:lstStyle/>
          <a:p>
            <a:r>
              <a:rPr lang="en-US" b="1" dirty="0" smtClean="0">
                <a:solidFill>
                  <a:srgbClr val="C00000"/>
                </a:solidFill>
              </a:rPr>
              <a:t>Title 13 U.S.C. – confidentiality and security</a:t>
            </a:r>
            <a:endParaRPr lang="en-US" b="1" dirty="0">
              <a:solidFill>
                <a:srgbClr val="C00000"/>
              </a:solidFill>
            </a:endParaRPr>
          </a:p>
        </p:txBody>
      </p:sp>
      <p:sp>
        <p:nvSpPr>
          <p:cNvPr id="3" name="Content Placeholder 2"/>
          <p:cNvSpPr>
            <a:spLocks noGrp="1"/>
          </p:cNvSpPr>
          <p:nvPr>
            <p:ph idx="1"/>
          </p:nvPr>
        </p:nvSpPr>
        <p:spPr>
          <a:xfrm>
            <a:off x="609600" y="914400"/>
            <a:ext cx="10972800" cy="5334000"/>
          </a:xfrm>
        </p:spPr>
        <p:txBody>
          <a:bodyPr>
            <a:normAutofit lnSpcReduction="10000"/>
          </a:bodyPr>
          <a:lstStyle/>
          <a:p>
            <a:r>
              <a:rPr lang="en-US" sz="3600" dirty="0"/>
              <a:t>I</a:t>
            </a:r>
            <a:r>
              <a:rPr lang="en-US" sz="3600" dirty="0" smtClean="0"/>
              <a:t>nformation provided to/from LUCA is covered under Title 13 of the United States Code which requires the </a:t>
            </a:r>
            <a:r>
              <a:rPr lang="en-US" sz="3600" dirty="0" smtClean="0"/>
              <a:t>Census </a:t>
            </a:r>
            <a:r>
              <a:rPr lang="en-US" sz="3600" dirty="0" smtClean="0"/>
              <a:t>Bureau:</a:t>
            </a:r>
          </a:p>
          <a:p>
            <a:pPr lvl="1">
              <a:buSzPct val="75000"/>
              <a:buFont typeface="Courier New" panose="02070309020205020404" pitchFamily="49" charset="0"/>
              <a:buChar char="o"/>
            </a:pPr>
            <a:r>
              <a:rPr lang="en-US" sz="3200" dirty="0" smtClean="0"/>
              <a:t>Ensure confidential treatment of census-related information, including individual addresses and map structure points.</a:t>
            </a:r>
          </a:p>
          <a:p>
            <a:pPr lvl="1">
              <a:buSzPct val="75000"/>
              <a:buFont typeface="Courier New" panose="02070309020205020404" pitchFamily="49" charset="0"/>
              <a:buChar char="o"/>
            </a:pPr>
            <a:r>
              <a:rPr lang="en-US" sz="3200" dirty="0" smtClean="0"/>
              <a:t>Maintain the confidentiality of all information it collects.</a:t>
            </a:r>
          </a:p>
          <a:p>
            <a:r>
              <a:rPr lang="en-US" dirty="0" smtClean="0"/>
              <a:t>LUCA requires </a:t>
            </a:r>
            <a:r>
              <a:rPr lang="en-US" dirty="0"/>
              <a:t>all liaisons, reviewers, and anyone with access to Title 13 materials abide </a:t>
            </a:r>
            <a:r>
              <a:rPr lang="en-US" dirty="0" smtClean="0"/>
              <a:t>by the </a:t>
            </a:r>
            <a:r>
              <a:rPr lang="en-US" i="1" dirty="0"/>
              <a:t>Confidentiality and Security Guidelines </a:t>
            </a:r>
            <a:r>
              <a:rPr lang="en-US" dirty="0"/>
              <a:t>and requires all LUCA participants sign the </a:t>
            </a:r>
            <a:r>
              <a:rPr lang="en-US" i="1" dirty="0"/>
              <a:t>Confidentiality Agreement Form (D-2005</a:t>
            </a:r>
            <a:r>
              <a:rPr lang="en-US" i="1" dirty="0" smtClean="0"/>
              <a:t>).</a:t>
            </a:r>
            <a:endParaRPr lang="en-US" i="1" dirty="0"/>
          </a:p>
          <a:p>
            <a:endParaRPr lang="en-US" dirty="0"/>
          </a:p>
        </p:txBody>
      </p:sp>
      <p:sp>
        <p:nvSpPr>
          <p:cNvPr id="6" name="Slide Number Placeholder 5"/>
          <p:cNvSpPr>
            <a:spLocks noGrp="1"/>
          </p:cNvSpPr>
          <p:nvPr>
            <p:ph type="sldNum" sz="quarter" idx="12"/>
          </p:nvPr>
        </p:nvSpPr>
        <p:spPr/>
        <p:txBody>
          <a:bodyPr/>
          <a:lstStyle/>
          <a:p>
            <a:fld id="{03AE04C5-3085-4F64-BC65-54FE2DBF6EB1}" type="slidenum">
              <a:rPr lang="en-US" smtClean="0"/>
              <a:pPr/>
              <a:t>10</a:t>
            </a:fld>
            <a:endParaRPr lang="en-US" dirty="0"/>
          </a:p>
        </p:txBody>
      </p:sp>
    </p:spTree>
    <p:extLst>
      <p:ext uri="{BB962C8B-B14F-4D97-AF65-F5344CB8AC3E}">
        <p14:creationId xmlns:p14="http://schemas.microsoft.com/office/powerpoint/2010/main" val="265546479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219200"/>
            <a:ext cx="11010900" cy="5072327"/>
          </a:xfrm>
        </p:spPr>
        <p:txBody>
          <a:bodyPr>
            <a:normAutofit/>
          </a:bodyPr>
          <a:lstStyle/>
          <a:p>
            <a:r>
              <a:rPr lang="en-US" sz="3600" dirty="0" smtClean="0"/>
              <a:t>Private information is NEVER published. </a:t>
            </a:r>
          </a:p>
          <a:p>
            <a:r>
              <a:rPr lang="en-US" sz="3600" dirty="0" smtClean="0"/>
              <a:t>Collect information ONLY to produce statistics.</a:t>
            </a:r>
            <a:endParaRPr lang="en-US" sz="3600" dirty="0"/>
          </a:p>
          <a:p>
            <a:r>
              <a:rPr lang="en-US" sz="3600" dirty="0"/>
              <a:t>S</a:t>
            </a:r>
            <a:r>
              <a:rPr lang="en-US" sz="3600" dirty="0" smtClean="0"/>
              <a:t>worn </a:t>
            </a:r>
            <a:r>
              <a:rPr lang="en-US" sz="3600" dirty="0"/>
              <a:t>to </a:t>
            </a:r>
            <a:r>
              <a:rPr lang="en-US" sz="3600" dirty="0" smtClean="0"/>
              <a:t>maintain confidentiality for LIFE. </a:t>
            </a:r>
          </a:p>
          <a:p>
            <a:r>
              <a:rPr lang="en-US" sz="3600" u="sng" dirty="0" smtClean="0"/>
              <a:t>Violating </a:t>
            </a:r>
            <a:r>
              <a:rPr lang="en-US" sz="3600" u="sng" dirty="0"/>
              <a:t>the law is a serious federal crime. Anyone who violates this law will face severe penalties, including a federal prison sentence of up to five years, a fine of up to $250,000, or both</a:t>
            </a:r>
            <a:r>
              <a:rPr lang="en-US" sz="3600" i="1" u="sng" dirty="0"/>
              <a:t>.</a:t>
            </a:r>
          </a:p>
        </p:txBody>
      </p:sp>
      <p:sp>
        <p:nvSpPr>
          <p:cNvPr id="5" name="Title 1"/>
          <p:cNvSpPr>
            <a:spLocks noGrp="1"/>
          </p:cNvSpPr>
          <p:nvPr>
            <p:ph type="title"/>
          </p:nvPr>
        </p:nvSpPr>
        <p:spPr>
          <a:xfrm>
            <a:off x="419100" y="49619"/>
            <a:ext cx="11277600" cy="1143000"/>
          </a:xfrm>
        </p:spPr>
        <p:txBody>
          <a:bodyPr>
            <a:normAutofit fontScale="90000"/>
          </a:bodyPr>
          <a:lstStyle/>
          <a:p>
            <a:r>
              <a:rPr lang="en-US" b="1" dirty="0">
                <a:solidFill>
                  <a:srgbClr val="C00000"/>
                </a:solidFill>
              </a:rPr>
              <a:t>Title 13 U.S.C. – c</a:t>
            </a:r>
            <a:r>
              <a:rPr lang="en-US" b="1" dirty="0" smtClean="0">
                <a:solidFill>
                  <a:srgbClr val="C00000"/>
                </a:solidFill>
              </a:rPr>
              <a:t>onfidentiality </a:t>
            </a:r>
            <a:r>
              <a:rPr lang="en-US" b="1" dirty="0">
                <a:solidFill>
                  <a:srgbClr val="C00000"/>
                </a:solidFill>
              </a:rPr>
              <a:t>and s</a:t>
            </a:r>
            <a:r>
              <a:rPr lang="en-US" b="1" dirty="0" smtClean="0">
                <a:solidFill>
                  <a:srgbClr val="C00000"/>
                </a:solidFill>
              </a:rPr>
              <a:t>ecurity (cont’d)</a:t>
            </a:r>
            <a:endParaRPr lang="en-US" b="1" dirty="0">
              <a:solidFill>
                <a:srgbClr val="C00000"/>
              </a:solidFill>
            </a:endParaRPr>
          </a:p>
        </p:txBody>
      </p:sp>
      <p:sp>
        <p:nvSpPr>
          <p:cNvPr id="6" name="Slide Number Placeholder 5"/>
          <p:cNvSpPr>
            <a:spLocks noGrp="1"/>
          </p:cNvSpPr>
          <p:nvPr>
            <p:ph type="sldNum" sz="quarter" idx="12"/>
          </p:nvPr>
        </p:nvSpPr>
        <p:spPr/>
        <p:txBody>
          <a:bodyPr/>
          <a:lstStyle/>
          <a:p>
            <a:fld id="{03AE04C5-3085-4F64-BC65-54FE2DBF6EB1}" type="slidenum">
              <a:rPr lang="en-US" smtClean="0"/>
              <a:pPr/>
              <a:t>11</a:t>
            </a:fld>
            <a:endParaRPr lang="en-US" dirty="0"/>
          </a:p>
        </p:txBody>
      </p:sp>
    </p:spTree>
    <p:extLst>
      <p:ext uri="{BB962C8B-B14F-4D97-AF65-F5344CB8AC3E}">
        <p14:creationId xmlns:p14="http://schemas.microsoft.com/office/powerpoint/2010/main" val="408194637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10972800" cy="1143000"/>
          </a:xfrm>
        </p:spPr>
        <p:txBody>
          <a:bodyPr>
            <a:normAutofit/>
          </a:bodyPr>
          <a:lstStyle/>
          <a:p>
            <a:r>
              <a:rPr lang="en-US" b="1" dirty="0" smtClean="0">
                <a:solidFill>
                  <a:srgbClr val="C00000"/>
                </a:solidFill>
                <a:latin typeface="Calibri" panose="020F0502020204030204" pitchFamily="34" charset="0"/>
                <a:cs typeface="Times New Roman" panose="02020603050405020304" pitchFamily="18" charset="0"/>
              </a:rPr>
              <a:t>Address List – Title 13</a:t>
            </a:r>
            <a:endParaRPr lang="en-US" b="1" dirty="0">
              <a:solidFill>
                <a:srgbClr val="C00000"/>
              </a:solidFill>
              <a:latin typeface="Calibri" panose="020F0502020204030204" pitchFamily="34" charset="0"/>
              <a:cs typeface="Times New Roman" panose="02020603050405020304" pitchFamily="18" charset="0"/>
            </a:endParaRPr>
          </a:p>
        </p:txBody>
      </p:sp>
      <p:sp>
        <p:nvSpPr>
          <p:cNvPr id="3" name="Content Placeholder 2"/>
          <p:cNvSpPr>
            <a:spLocks noGrp="1"/>
          </p:cNvSpPr>
          <p:nvPr>
            <p:ph idx="1"/>
          </p:nvPr>
        </p:nvSpPr>
        <p:spPr>
          <a:xfrm>
            <a:off x="609600" y="838200"/>
            <a:ext cx="10972800" cy="5257800"/>
          </a:xfrm>
        </p:spPr>
        <p:txBody>
          <a:bodyPr>
            <a:normAutofit lnSpcReduction="10000"/>
          </a:bodyPr>
          <a:lstStyle/>
          <a:p>
            <a:r>
              <a:rPr lang="en-US" sz="3600" dirty="0" smtClean="0"/>
              <a:t>Census residential addresses.</a:t>
            </a:r>
          </a:p>
          <a:p>
            <a:pPr lvl="1">
              <a:buSzPct val="75000"/>
              <a:buFont typeface="Courier New" panose="02070309020205020404" pitchFamily="49" charset="0"/>
              <a:buChar char="o"/>
            </a:pPr>
            <a:r>
              <a:rPr lang="en-US" sz="3200" dirty="0" smtClean="0"/>
              <a:t>City style and non-city style.</a:t>
            </a:r>
          </a:p>
          <a:p>
            <a:r>
              <a:rPr lang="en-US" sz="3600" dirty="0" smtClean="0"/>
              <a:t>Contain census geographic codes.</a:t>
            </a:r>
          </a:p>
          <a:p>
            <a:pPr lvl="1">
              <a:buSzPct val="75000"/>
              <a:buFont typeface="Courier New" panose="02070309020205020404" pitchFamily="49" charset="0"/>
              <a:buChar char="o"/>
            </a:pPr>
            <a:r>
              <a:rPr lang="en-US" sz="3200" dirty="0" smtClean="0"/>
              <a:t>State, county, census tract, and census block.</a:t>
            </a:r>
            <a:endParaRPr lang="en-US" sz="3200" dirty="0"/>
          </a:p>
          <a:p>
            <a:r>
              <a:rPr lang="en-US" sz="3600" dirty="0" smtClean="0"/>
              <a:t>Comma Delimited Text (.csv) format.</a:t>
            </a:r>
          </a:p>
          <a:p>
            <a:pPr lvl="1">
              <a:buSzPct val="75000"/>
              <a:buFont typeface="Courier New" panose="02070309020205020404" pitchFamily="49" charset="0"/>
              <a:buChar char="o"/>
            </a:pPr>
            <a:r>
              <a:rPr lang="en-US" sz="3200" b="1" dirty="0" smtClean="0"/>
              <a:t>MUST import not simply open or “double-click”.</a:t>
            </a:r>
          </a:p>
          <a:p>
            <a:r>
              <a:rPr lang="en-US" sz="3600" dirty="0" smtClean="0"/>
              <a:t>24 fields: Maximum 649 characters per record.</a:t>
            </a:r>
          </a:p>
          <a:p>
            <a:r>
              <a:rPr lang="en-US" sz="3600" dirty="0" smtClean="0"/>
              <a:t>First row = Header row.</a:t>
            </a:r>
          </a:p>
          <a:p>
            <a:pPr lvl="1">
              <a:buSzPct val="75000"/>
              <a:buFont typeface="Courier New" panose="02070309020205020404" pitchFamily="49" charset="0"/>
              <a:buChar char="o"/>
            </a:pPr>
            <a:r>
              <a:rPr lang="en-US" sz="3200" dirty="0" smtClean="0"/>
              <a:t>Remove spaces from field names, if using </a:t>
            </a:r>
            <a:r>
              <a:rPr lang="en-US" sz="3200" dirty="0" err="1" smtClean="0"/>
              <a:t>Esri’s</a:t>
            </a:r>
            <a:r>
              <a:rPr lang="en-US" sz="3200" dirty="0" smtClean="0"/>
              <a:t> ArcGIS.</a:t>
            </a:r>
          </a:p>
        </p:txBody>
      </p:sp>
      <p:sp>
        <p:nvSpPr>
          <p:cNvPr id="6" name="Slide Number Placeholder 5"/>
          <p:cNvSpPr>
            <a:spLocks noGrp="1"/>
          </p:cNvSpPr>
          <p:nvPr>
            <p:ph type="sldNum" sz="quarter" idx="12"/>
          </p:nvPr>
        </p:nvSpPr>
        <p:spPr/>
        <p:txBody>
          <a:bodyPr/>
          <a:lstStyle/>
          <a:p>
            <a:fld id="{03AE04C5-3085-4F64-BC65-54FE2DBF6EB1}" type="slidenum">
              <a:rPr lang="en-US" smtClean="0"/>
              <a:pPr/>
              <a:t>12</a:t>
            </a:fld>
            <a:endParaRPr lang="en-US" dirty="0"/>
          </a:p>
        </p:txBody>
      </p:sp>
    </p:spTree>
    <p:extLst>
      <p:ext uri="{BB962C8B-B14F-4D97-AF65-F5344CB8AC3E}">
        <p14:creationId xmlns:p14="http://schemas.microsoft.com/office/powerpoint/2010/main" val="2029102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300" fill="hold">
                                          <p:stCondLst>
                                            <p:cond delay="0"/>
                                          </p:stCondLst>
                                        </p:cTn>
                                        <p:tgtEl>
                                          <p:spTgt spid="3">
                                            <p:txEl>
                                              <p:pRg st="5" end="5"/>
                                            </p:txEl>
                                          </p:spTgt>
                                        </p:tgtEl>
                                        <p:attrNameLst>
                                          <p:attrName>r</p:attrName>
                                        </p:attrNameLst>
                                      </p:cBhvr>
                                    </p:animRot>
                                    <p:animRot by="-240000">
                                      <p:cBhvr>
                                        <p:cTn id="7" dur="600" fill="hold">
                                          <p:stCondLst>
                                            <p:cond delay="600"/>
                                          </p:stCondLst>
                                        </p:cTn>
                                        <p:tgtEl>
                                          <p:spTgt spid="3">
                                            <p:txEl>
                                              <p:pRg st="5" end="5"/>
                                            </p:txEl>
                                          </p:spTgt>
                                        </p:tgtEl>
                                        <p:attrNameLst>
                                          <p:attrName>r</p:attrName>
                                        </p:attrNameLst>
                                      </p:cBhvr>
                                    </p:animRot>
                                    <p:animRot by="240000">
                                      <p:cBhvr>
                                        <p:cTn id="8" dur="600" fill="hold">
                                          <p:stCondLst>
                                            <p:cond delay="1200"/>
                                          </p:stCondLst>
                                        </p:cTn>
                                        <p:tgtEl>
                                          <p:spTgt spid="3">
                                            <p:txEl>
                                              <p:pRg st="5" end="5"/>
                                            </p:txEl>
                                          </p:spTgt>
                                        </p:tgtEl>
                                        <p:attrNameLst>
                                          <p:attrName>r</p:attrName>
                                        </p:attrNameLst>
                                      </p:cBhvr>
                                    </p:animRot>
                                    <p:animRot by="-240000">
                                      <p:cBhvr>
                                        <p:cTn id="9" dur="600" fill="hold">
                                          <p:stCondLst>
                                            <p:cond delay="1800"/>
                                          </p:stCondLst>
                                        </p:cTn>
                                        <p:tgtEl>
                                          <p:spTgt spid="3">
                                            <p:txEl>
                                              <p:pRg st="5" end="5"/>
                                            </p:txEl>
                                          </p:spTgt>
                                        </p:tgtEl>
                                        <p:attrNameLst>
                                          <p:attrName>r</p:attrName>
                                        </p:attrNameLst>
                                      </p:cBhvr>
                                    </p:animRot>
                                    <p:animRot by="120000">
                                      <p:cBhvr>
                                        <p:cTn id="10" dur="600" fill="hold">
                                          <p:stCondLst>
                                            <p:cond delay="2400"/>
                                          </p:stCondLst>
                                        </p:cTn>
                                        <p:tgtEl>
                                          <p:spTgt spid="3">
                                            <p:txEl>
                                              <p:pRg st="5" end="5"/>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84581"/>
            <a:ext cx="10972800" cy="1143000"/>
          </a:xfrm>
        </p:spPr>
        <p:txBody>
          <a:bodyPr>
            <a:noAutofit/>
          </a:bodyPr>
          <a:lstStyle/>
          <a:p>
            <a:r>
              <a:rPr lang="en-US" b="1" dirty="0" smtClean="0">
                <a:solidFill>
                  <a:srgbClr val="C00000"/>
                </a:solidFill>
              </a:rPr>
              <a:t>Address List record layout</a:t>
            </a:r>
            <a:endParaRPr lang="en-US" b="1" dirty="0"/>
          </a:p>
        </p:txBody>
      </p:sp>
      <p:pic>
        <p:nvPicPr>
          <p:cNvPr id="7" name="Content Placeholder 6" descr="Author uses this partial image to describe the record layout and field structure within the digital address list.  This Table 3 is included as appendix in the Respondent Guide." title="Image of a portion of Table 3, the digital Address List record layout, from the 2020 LUCA Respondent Guide"/>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2654300" y="990600"/>
            <a:ext cx="6883400" cy="398295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Content Placeholder 3" descr="Author uses this table to describe the record layout within the digital address list.  This Table 3 is included as an appendix in the Respondent Guide." title="Image of partial section of Table 3, the Digital Address List Record Layout, from the 2020 LUCA Respondent Guide"/>
          <p:cNvSpPr>
            <a:spLocks noGrp="1"/>
          </p:cNvSpPr>
          <p:nvPr>
            <p:ph sz="half" idx="2"/>
          </p:nvPr>
        </p:nvSpPr>
        <p:spPr>
          <a:xfrm>
            <a:off x="838200" y="5012438"/>
            <a:ext cx="10515600" cy="1193295"/>
          </a:xfrm>
        </p:spPr>
        <p:txBody>
          <a:bodyPr>
            <a:noAutofit/>
          </a:bodyPr>
          <a:lstStyle/>
          <a:p>
            <a:r>
              <a:rPr lang="en-US" sz="3600" dirty="0" smtClean="0"/>
              <a:t>Refer to Table 3 located in your Respondent Guide for complete record layout.</a:t>
            </a:r>
            <a:endParaRPr lang="en-US" sz="3600" dirty="0"/>
          </a:p>
        </p:txBody>
      </p:sp>
      <p:sp>
        <p:nvSpPr>
          <p:cNvPr id="6" name="Slide Number Placeholder 5"/>
          <p:cNvSpPr>
            <a:spLocks noGrp="1"/>
          </p:cNvSpPr>
          <p:nvPr>
            <p:ph type="sldNum" sz="quarter" idx="12"/>
          </p:nvPr>
        </p:nvSpPr>
        <p:spPr/>
        <p:txBody>
          <a:bodyPr/>
          <a:lstStyle/>
          <a:p>
            <a:fld id="{03AE04C5-3085-4F64-BC65-54FE2DBF6EB1}" type="slidenum">
              <a:rPr lang="en-US" smtClean="0"/>
              <a:pPr/>
              <a:t>13</a:t>
            </a:fld>
            <a:endParaRPr lang="en-US" dirty="0"/>
          </a:p>
        </p:txBody>
      </p:sp>
    </p:spTree>
    <p:extLst>
      <p:ext uri="{BB962C8B-B14F-4D97-AF65-F5344CB8AC3E}">
        <p14:creationId xmlns:p14="http://schemas.microsoft.com/office/powerpoint/2010/main" val="1756646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b="1" dirty="0" smtClean="0">
                <a:solidFill>
                  <a:srgbClr val="C00000"/>
                </a:solidFill>
              </a:rPr>
              <a:t>Address List – Microsoft Excel example</a:t>
            </a:r>
            <a:r>
              <a:rPr lang="en-US" sz="4000" b="1" dirty="0">
                <a:solidFill>
                  <a:srgbClr val="C00000"/>
                </a:solidFill>
                <a:latin typeface="Calibri" panose="020F0502020204030204" pitchFamily="34" charset="0"/>
              </a:rPr>
              <a:t/>
            </a:r>
            <a:br>
              <a:rPr lang="en-US" sz="4000" b="1" dirty="0">
                <a:solidFill>
                  <a:srgbClr val="C00000"/>
                </a:solidFill>
                <a:latin typeface="Calibri" panose="020F0502020204030204" pitchFamily="34" charset="0"/>
              </a:rPr>
            </a:br>
            <a:r>
              <a:rPr lang="en-US" sz="2400" b="1" dirty="0">
                <a:solidFill>
                  <a:srgbClr val="C00000"/>
                </a:solidFill>
              </a:rPr>
              <a:t>**No Title 13 Data Displayed**</a:t>
            </a:r>
            <a:endParaRPr lang="en-US" sz="2400" b="1" dirty="0"/>
          </a:p>
        </p:txBody>
      </p:sp>
      <p:pic>
        <p:nvPicPr>
          <p:cNvPr id="9" name="Content Placeholder 8" descr="Author uses this image to discuss the 24 fields of the digital address list, as it would appear after importing from .csv into an Excel spreadsheet." title="Image of a fictitious example of a Census Bureau digital Address List"/>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09600" y="1524000"/>
            <a:ext cx="10972800" cy="300456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Slide Number Placeholder 4"/>
          <p:cNvSpPr>
            <a:spLocks noGrp="1"/>
          </p:cNvSpPr>
          <p:nvPr>
            <p:ph type="sldNum" sz="quarter" idx="10"/>
          </p:nvPr>
        </p:nvSpPr>
        <p:spPr/>
        <p:txBody>
          <a:bodyPr/>
          <a:lstStyle/>
          <a:p>
            <a:fld id="{25B02A65-3D1E-45BD-9983-4ADAC5079F8B}" type="slidenum">
              <a:rPr lang="en-US" smtClean="0"/>
              <a:pPr/>
              <a:t>14</a:t>
            </a:fld>
            <a:endParaRPr lang="en-US"/>
          </a:p>
        </p:txBody>
      </p:sp>
    </p:spTree>
    <p:extLst>
      <p:ext uri="{BB962C8B-B14F-4D97-AF65-F5344CB8AC3E}">
        <p14:creationId xmlns:p14="http://schemas.microsoft.com/office/powerpoint/2010/main" val="30196579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10972800" cy="990600"/>
          </a:xfrm>
        </p:spPr>
        <p:txBody>
          <a:bodyPr>
            <a:normAutofit/>
          </a:bodyPr>
          <a:lstStyle/>
          <a:p>
            <a:r>
              <a:rPr lang="en-US" b="1" dirty="0" smtClean="0">
                <a:solidFill>
                  <a:srgbClr val="C00000"/>
                </a:solidFill>
                <a:latin typeface="Calibri" panose="020F0502020204030204" pitchFamily="34" charset="0"/>
                <a:cs typeface="Times New Roman" panose="02020603050405020304" pitchFamily="18" charset="0"/>
              </a:rPr>
              <a:t>Address Count List – not Title 13</a:t>
            </a:r>
            <a:endParaRPr lang="en-US" b="1" dirty="0">
              <a:solidFill>
                <a:srgbClr val="C00000"/>
              </a:solidFill>
              <a:latin typeface="Calibri" panose="020F0502020204030204" pitchFamily="34" charset="0"/>
              <a:cs typeface="Times New Roman" panose="02020603050405020304" pitchFamily="18" charset="0"/>
            </a:endParaRPr>
          </a:p>
        </p:txBody>
      </p:sp>
      <p:sp>
        <p:nvSpPr>
          <p:cNvPr id="3" name="Content Placeholder 2"/>
          <p:cNvSpPr>
            <a:spLocks noGrp="1"/>
          </p:cNvSpPr>
          <p:nvPr>
            <p:ph idx="1"/>
          </p:nvPr>
        </p:nvSpPr>
        <p:spPr>
          <a:xfrm>
            <a:off x="1028700" y="838200"/>
            <a:ext cx="10134600" cy="5187696"/>
          </a:xfrm>
        </p:spPr>
        <p:txBody>
          <a:bodyPr>
            <a:normAutofit fontScale="92500"/>
          </a:bodyPr>
          <a:lstStyle/>
          <a:p>
            <a:r>
              <a:rPr lang="en-US" dirty="0" smtClean="0"/>
              <a:t>Residential address census block tallies.</a:t>
            </a:r>
          </a:p>
          <a:p>
            <a:pPr lvl="1">
              <a:buSzPct val="75000"/>
              <a:buFont typeface="Courier New" panose="02070309020205020404" pitchFamily="49" charset="0"/>
              <a:buChar char="o"/>
            </a:pPr>
            <a:r>
              <a:rPr lang="en-US" dirty="0" smtClean="0"/>
              <a:t>Housing units and Group Quarters.</a:t>
            </a:r>
            <a:endParaRPr lang="en-US" dirty="0"/>
          </a:p>
          <a:p>
            <a:r>
              <a:rPr lang="en-US" dirty="0" smtClean="0"/>
              <a:t>Reference only.</a:t>
            </a:r>
          </a:p>
          <a:p>
            <a:pPr lvl="1">
              <a:buSzPct val="75000"/>
              <a:buFont typeface="Courier New" panose="02070309020205020404" pitchFamily="49" charset="0"/>
              <a:buChar char="o"/>
            </a:pPr>
            <a:r>
              <a:rPr lang="en-US" dirty="0" smtClean="0"/>
              <a:t>Identify inconsistencies between census block counts and your jurisdiction’s block counts.</a:t>
            </a:r>
            <a:endParaRPr lang="en-US" dirty="0"/>
          </a:p>
          <a:p>
            <a:r>
              <a:rPr lang="en-US" dirty="0" smtClean="0"/>
              <a:t>Comma </a:t>
            </a:r>
            <a:r>
              <a:rPr lang="en-US" dirty="0"/>
              <a:t>Delimited Text (.csv) </a:t>
            </a:r>
            <a:r>
              <a:rPr lang="en-US" dirty="0" smtClean="0"/>
              <a:t>format.</a:t>
            </a:r>
          </a:p>
          <a:p>
            <a:pPr lvl="1">
              <a:buSzPct val="75000"/>
              <a:buFont typeface="Courier New" panose="02070309020205020404" pitchFamily="49" charset="0"/>
              <a:buChar char="o"/>
            </a:pPr>
            <a:r>
              <a:rPr lang="en-US" b="1" dirty="0"/>
              <a:t>MUST import not simply open or “double-click</a:t>
            </a:r>
            <a:r>
              <a:rPr lang="en-US" b="1" dirty="0" smtClean="0"/>
              <a:t>”.</a:t>
            </a:r>
            <a:endParaRPr lang="en-US" b="1" dirty="0"/>
          </a:p>
          <a:p>
            <a:r>
              <a:rPr lang="en-US" dirty="0" smtClean="0"/>
              <a:t>13 fields: Maximum 140 characters per record.</a:t>
            </a:r>
          </a:p>
          <a:p>
            <a:r>
              <a:rPr lang="en-US" dirty="0" smtClean="0"/>
              <a:t>First row = Header row.</a:t>
            </a:r>
          </a:p>
          <a:p>
            <a:r>
              <a:rPr lang="en-US" dirty="0" smtClean="0"/>
              <a:t>“Unable to Geocode” tally for state and county participants.</a:t>
            </a:r>
          </a:p>
          <a:p>
            <a:pPr marL="0" indent="0">
              <a:buNone/>
            </a:pPr>
            <a:endParaRPr lang="en-US" dirty="0"/>
          </a:p>
          <a:p>
            <a:pPr marL="0" indent="0">
              <a:buNone/>
            </a:pPr>
            <a:endParaRPr lang="en-US" b="1" dirty="0"/>
          </a:p>
        </p:txBody>
      </p:sp>
      <p:sp>
        <p:nvSpPr>
          <p:cNvPr id="6" name="Slide Number Placeholder 5"/>
          <p:cNvSpPr>
            <a:spLocks noGrp="1"/>
          </p:cNvSpPr>
          <p:nvPr>
            <p:ph type="sldNum" sz="quarter" idx="12"/>
          </p:nvPr>
        </p:nvSpPr>
        <p:spPr/>
        <p:txBody>
          <a:bodyPr/>
          <a:lstStyle/>
          <a:p>
            <a:fld id="{03AE04C5-3085-4F64-BC65-54FE2DBF6EB1}" type="slidenum">
              <a:rPr lang="en-US" smtClean="0"/>
              <a:pPr/>
              <a:t>15</a:t>
            </a:fld>
            <a:endParaRPr lang="en-US" dirty="0"/>
          </a:p>
        </p:txBody>
      </p:sp>
    </p:spTree>
    <p:extLst>
      <p:ext uri="{BB962C8B-B14F-4D97-AF65-F5344CB8AC3E}">
        <p14:creationId xmlns:p14="http://schemas.microsoft.com/office/powerpoint/2010/main" val="3950377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300" fill="hold">
                                          <p:stCondLst>
                                            <p:cond delay="0"/>
                                          </p:stCondLst>
                                        </p:cTn>
                                        <p:tgtEl>
                                          <p:spTgt spid="3">
                                            <p:txEl>
                                              <p:pRg st="5" end="5"/>
                                            </p:txEl>
                                          </p:spTgt>
                                        </p:tgtEl>
                                        <p:attrNameLst>
                                          <p:attrName>r</p:attrName>
                                        </p:attrNameLst>
                                      </p:cBhvr>
                                    </p:animRot>
                                    <p:animRot by="-240000">
                                      <p:cBhvr>
                                        <p:cTn id="7" dur="600" fill="hold">
                                          <p:stCondLst>
                                            <p:cond delay="600"/>
                                          </p:stCondLst>
                                        </p:cTn>
                                        <p:tgtEl>
                                          <p:spTgt spid="3">
                                            <p:txEl>
                                              <p:pRg st="5" end="5"/>
                                            </p:txEl>
                                          </p:spTgt>
                                        </p:tgtEl>
                                        <p:attrNameLst>
                                          <p:attrName>r</p:attrName>
                                        </p:attrNameLst>
                                      </p:cBhvr>
                                    </p:animRot>
                                    <p:animRot by="240000">
                                      <p:cBhvr>
                                        <p:cTn id="8" dur="600" fill="hold">
                                          <p:stCondLst>
                                            <p:cond delay="1200"/>
                                          </p:stCondLst>
                                        </p:cTn>
                                        <p:tgtEl>
                                          <p:spTgt spid="3">
                                            <p:txEl>
                                              <p:pRg st="5" end="5"/>
                                            </p:txEl>
                                          </p:spTgt>
                                        </p:tgtEl>
                                        <p:attrNameLst>
                                          <p:attrName>r</p:attrName>
                                        </p:attrNameLst>
                                      </p:cBhvr>
                                    </p:animRot>
                                    <p:animRot by="-240000">
                                      <p:cBhvr>
                                        <p:cTn id="9" dur="600" fill="hold">
                                          <p:stCondLst>
                                            <p:cond delay="1800"/>
                                          </p:stCondLst>
                                        </p:cTn>
                                        <p:tgtEl>
                                          <p:spTgt spid="3">
                                            <p:txEl>
                                              <p:pRg st="5" end="5"/>
                                            </p:txEl>
                                          </p:spTgt>
                                        </p:tgtEl>
                                        <p:attrNameLst>
                                          <p:attrName>r</p:attrName>
                                        </p:attrNameLst>
                                      </p:cBhvr>
                                    </p:animRot>
                                    <p:animRot by="120000">
                                      <p:cBhvr>
                                        <p:cTn id="10" dur="600" fill="hold">
                                          <p:stCondLst>
                                            <p:cond delay="2400"/>
                                          </p:stCondLst>
                                        </p:cTn>
                                        <p:tgtEl>
                                          <p:spTgt spid="3">
                                            <p:txEl>
                                              <p:pRg st="5" end="5"/>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4636"/>
            <a:ext cx="10972800" cy="1143000"/>
          </a:xfrm>
        </p:spPr>
        <p:txBody>
          <a:bodyPr>
            <a:noAutofit/>
          </a:bodyPr>
          <a:lstStyle/>
          <a:p>
            <a:r>
              <a:rPr lang="en-US" b="1" dirty="0" smtClean="0">
                <a:solidFill>
                  <a:srgbClr val="C00000"/>
                </a:solidFill>
              </a:rPr>
              <a:t>Address Count List record layout</a:t>
            </a:r>
            <a:endParaRPr lang="en-US" b="1" dirty="0"/>
          </a:p>
        </p:txBody>
      </p:sp>
      <p:sp>
        <p:nvSpPr>
          <p:cNvPr id="5" name="Content Placeholder 4"/>
          <p:cNvSpPr>
            <a:spLocks noGrp="1"/>
          </p:cNvSpPr>
          <p:nvPr>
            <p:ph sz="half" idx="1"/>
          </p:nvPr>
        </p:nvSpPr>
        <p:spPr>
          <a:xfrm>
            <a:off x="838200" y="5211920"/>
            <a:ext cx="10515600" cy="1007033"/>
          </a:xfrm>
        </p:spPr>
        <p:txBody>
          <a:bodyPr>
            <a:normAutofit fontScale="92500" lnSpcReduction="10000"/>
          </a:bodyPr>
          <a:lstStyle/>
          <a:p>
            <a:r>
              <a:rPr lang="en-US" sz="3600" dirty="0"/>
              <a:t>Refer to Table </a:t>
            </a:r>
            <a:r>
              <a:rPr lang="en-US" sz="3600" dirty="0" smtClean="0"/>
              <a:t>4 located </a:t>
            </a:r>
            <a:r>
              <a:rPr lang="en-US" sz="3600" dirty="0"/>
              <a:t>in your Respondent Guide for complete record </a:t>
            </a:r>
            <a:r>
              <a:rPr lang="en-US" sz="3600" dirty="0" smtClean="0"/>
              <a:t>layout.</a:t>
            </a:r>
            <a:endParaRPr lang="en-US" sz="3600" dirty="0"/>
          </a:p>
          <a:p>
            <a:endParaRPr lang="en-US" dirty="0"/>
          </a:p>
        </p:txBody>
      </p:sp>
      <p:pic>
        <p:nvPicPr>
          <p:cNvPr id="8" name="Content Placeholder 7" descr="Author uses this partial image to describe the record layout and field structure within the digital address count list.  This Table 4 is included as appendix in the Respondent Guide." title="Image of a portion of Table 4, the digital Address List record layout, from the 2020 LUCA Respondent Guide"/>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2606302" y="1009916"/>
            <a:ext cx="6979396" cy="420200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Slide Number Placeholder 5"/>
          <p:cNvSpPr>
            <a:spLocks noGrp="1"/>
          </p:cNvSpPr>
          <p:nvPr>
            <p:ph type="sldNum" sz="quarter" idx="12"/>
          </p:nvPr>
        </p:nvSpPr>
        <p:spPr/>
        <p:txBody>
          <a:bodyPr/>
          <a:lstStyle/>
          <a:p>
            <a:fld id="{03AE04C5-3085-4F64-BC65-54FE2DBF6EB1}" type="slidenum">
              <a:rPr lang="en-US" smtClean="0"/>
              <a:pPr/>
              <a:t>16</a:t>
            </a:fld>
            <a:endParaRPr lang="en-US" dirty="0"/>
          </a:p>
        </p:txBody>
      </p:sp>
    </p:spTree>
    <p:extLst>
      <p:ext uri="{BB962C8B-B14F-4D97-AF65-F5344CB8AC3E}">
        <p14:creationId xmlns:p14="http://schemas.microsoft.com/office/powerpoint/2010/main" val="16129412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0886"/>
            <a:ext cx="10972800" cy="1143000"/>
          </a:xfrm>
        </p:spPr>
        <p:txBody>
          <a:bodyPr>
            <a:noAutofit/>
          </a:bodyPr>
          <a:lstStyle/>
          <a:p>
            <a:r>
              <a:rPr lang="en-US" b="1" dirty="0" smtClean="0">
                <a:solidFill>
                  <a:srgbClr val="C00000"/>
                </a:solidFill>
              </a:rPr>
              <a:t>Address Count List – Microsoft Excel example</a:t>
            </a:r>
            <a:endParaRPr lang="en-US" sz="2400" b="1" dirty="0"/>
          </a:p>
        </p:txBody>
      </p:sp>
      <p:pic>
        <p:nvPicPr>
          <p:cNvPr id="4" name="Content Placeholder 3" descr="Author uses this image to discuss the 13 fields of the digital address count list, as it would appear after importing from .csv into an Excel spreadsheet." title="Image of a fictitious example of a Census Bureau digital Address Count List"/>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68183" y="914400"/>
            <a:ext cx="10655634" cy="496843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Slide Number Placeholder 5"/>
          <p:cNvSpPr>
            <a:spLocks noGrp="1"/>
          </p:cNvSpPr>
          <p:nvPr>
            <p:ph type="sldNum" sz="quarter" idx="10"/>
          </p:nvPr>
        </p:nvSpPr>
        <p:spPr/>
        <p:txBody>
          <a:bodyPr/>
          <a:lstStyle/>
          <a:p>
            <a:fld id="{25B02A65-3D1E-45BD-9983-4ADAC5079F8B}" type="slidenum">
              <a:rPr lang="en-US" smtClean="0"/>
              <a:pPr/>
              <a:t>17</a:t>
            </a:fld>
            <a:endParaRPr lang="en-US"/>
          </a:p>
        </p:txBody>
      </p:sp>
    </p:spTree>
    <p:extLst>
      <p:ext uri="{BB962C8B-B14F-4D97-AF65-F5344CB8AC3E}">
        <p14:creationId xmlns:p14="http://schemas.microsoft.com/office/powerpoint/2010/main" val="33445302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0"/>
            <a:ext cx="8229600" cy="1143000"/>
          </a:xfrm>
        </p:spPr>
        <p:txBody>
          <a:bodyPr>
            <a:normAutofit/>
          </a:bodyPr>
          <a:lstStyle/>
          <a:p>
            <a:r>
              <a:rPr lang="en-US" b="1" dirty="0" smtClean="0">
                <a:solidFill>
                  <a:srgbClr val="C00000"/>
                </a:solidFill>
                <a:cs typeface="Times New Roman" panose="02020603050405020304" pitchFamily="18" charset="0"/>
              </a:rPr>
              <a:t>Support and assistance</a:t>
            </a:r>
            <a:endParaRPr lang="en-US" b="1" dirty="0">
              <a:solidFill>
                <a:srgbClr val="C00000"/>
              </a:solidFill>
              <a:cs typeface="Times New Roman" panose="02020603050405020304" pitchFamily="18" charset="0"/>
            </a:endParaRPr>
          </a:p>
        </p:txBody>
      </p:sp>
      <p:sp>
        <p:nvSpPr>
          <p:cNvPr id="3" name="Content Placeholder 2"/>
          <p:cNvSpPr>
            <a:spLocks noGrp="1"/>
          </p:cNvSpPr>
          <p:nvPr>
            <p:ph idx="1"/>
          </p:nvPr>
        </p:nvSpPr>
        <p:spPr>
          <a:xfrm>
            <a:off x="1066800" y="914400"/>
            <a:ext cx="10058400" cy="5029200"/>
          </a:xfrm>
        </p:spPr>
        <p:txBody>
          <a:bodyPr>
            <a:normAutofit lnSpcReduction="10000"/>
          </a:bodyPr>
          <a:lstStyle/>
          <a:p>
            <a:r>
              <a:rPr lang="en-US" sz="3600" dirty="0"/>
              <a:t>Visit the 2020 LUCA </a:t>
            </a:r>
            <a:r>
              <a:rPr lang="en-US" sz="3600" dirty="0" smtClean="0"/>
              <a:t>website:</a:t>
            </a:r>
            <a:endParaRPr lang="en-US" sz="3600" dirty="0"/>
          </a:p>
          <a:p>
            <a:pPr marL="0" indent="0">
              <a:buNone/>
            </a:pPr>
            <a:r>
              <a:rPr lang="en-US" dirty="0">
                <a:hlinkClick r:id="rId3" tooltip="2020 LUCA website"/>
              </a:rPr>
              <a:t>&lt;https://www.census.gov/geo/partnerships/luca.html&gt;</a:t>
            </a:r>
            <a:endParaRPr lang="en-US" dirty="0"/>
          </a:p>
          <a:p>
            <a:pPr lvl="1">
              <a:buSzPct val="75000"/>
              <a:buFont typeface="Courier New" panose="02070309020205020404" pitchFamily="49" charset="0"/>
              <a:buChar char="o"/>
            </a:pPr>
            <a:r>
              <a:rPr lang="en-US" sz="3200" dirty="0"/>
              <a:t>Frequently Asked Questions document.</a:t>
            </a:r>
            <a:endParaRPr lang="en-US" sz="3600" dirty="0"/>
          </a:p>
          <a:p>
            <a:r>
              <a:rPr lang="en-US" sz="3600" dirty="0"/>
              <a:t>Contact us:</a:t>
            </a:r>
          </a:p>
          <a:p>
            <a:pPr lvl="1">
              <a:buSzPct val="75000"/>
              <a:buFont typeface="Courier New" panose="02070309020205020404" pitchFamily="49" charset="0"/>
              <a:buChar char="o"/>
            </a:pPr>
            <a:r>
              <a:rPr lang="en-US" sz="3200" dirty="0"/>
              <a:t>Geographic Programs Support Desk toll-free telephone number: 1-844-344-0169.</a:t>
            </a:r>
          </a:p>
          <a:p>
            <a:pPr lvl="1">
              <a:buSzPct val="75000"/>
              <a:buFont typeface="Courier New" panose="02070309020205020404" pitchFamily="49" charset="0"/>
              <a:buChar char="o"/>
            </a:pPr>
            <a:r>
              <a:rPr lang="en-US" sz="3200" dirty="0"/>
              <a:t>XXXXXXXXXXX RCC Geography Line: (xxx)xxx-xxxx</a:t>
            </a:r>
          </a:p>
          <a:p>
            <a:pPr lvl="1">
              <a:buSzPct val="75000"/>
              <a:buFont typeface="Courier New" panose="02070309020205020404" pitchFamily="49" charset="0"/>
              <a:buChar char="o"/>
            </a:pPr>
            <a:r>
              <a:rPr lang="en-US" dirty="0"/>
              <a:t>Primary </a:t>
            </a:r>
            <a:r>
              <a:rPr lang="en-US" dirty="0" smtClean="0"/>
              <a:t>email:  </a:t>
            </a:r>
            <a:r>
              <a:rPr lang="en-US" dirty="0">
                <a:hlinkClick r:id="rId4"/>
              </a:rPr>
              <a:t>&lt;GEO.2020.LUCA@census.gov&gt;</a:t>
            </a:r>
            <a:endParaRPr lang="en-US" dirty="0"/>
          </a:p>
          <a:p>
            <a:pPr lvl="1">
              <a:buSzPct val="75000"/>
              <a:buFont typeface="Courier New" panose="02070309020205020404" pitchFamily="49" charset="0"/>
              <a:buChar char="o"/>
            </a:pPr>
            <a:r>
              <a:rPr lang="en-US" dirty="0"/>
              <a:t>Regional </a:t>
            </a:r>
            <a:r>
              <a:rPr lang="en-US" dirty="0" smtClean="0"/>
              <a:t>email: </a:t>
            </a:r>
            <a:r>
              <a:rPr lang="en-US" dirty="0"/>
              <a:t>xxxxxxxxxxx</a:t>
            </a:r>
            <a:r>
              <a:rPr lang="en-US" dirty="0">
                <a:hlinkClick r:id="rId5"/>
              </a:rPr>
              <a:t>.geography@census.gov</a:t>
            </a:r>
            <a:r>
              <a:rPr lang="en-US" dirty="0"/>
              <a:t> </a:t>
            </a:r>
          </a:p>
        </p:txBody>
      </p:sp>
      <p:sp>
        <p:nvSpPr>
          <p:cNvPr id="6" name="Slide Number Placeholder 5"/>
          <p:cNvSpPr>
            <a:spLocks noGrp="1"/>
          </p:cNvSpPr>
          <p:nvPr>
            <p:ph type="sldNum" sz="quarter" idx="10"/>
          </p:nvPr>
        </p:nvSpPr>
        <p:spPr/>
        <p:txBody>
          <a:bodyPr/>
          <a:lstStyle/>
          <a:p>
            <a:fld id="{25B02A65-3D1E-45BD-9983-4ADAC5079F8B}" type="slidenum">
              <a:rPr lang="en-US" smtClean="0"/>
              <a:pPr/>
              <a:t>18</a:t>
            </a:fld>
            <a:endParaRPr lang="en-US"/>
          </a:p>
        </p:txBody>
      </p:sp>
    </p:spTree>
    <p:extLst>
      <p:ext uri="{BB962C8B-B14F-4D97-AF65-F5344CB8AC3E}">
        <p14:creationId xmlns:p14="http://schemas.microsoft.com/office/powerpoint/2010/main" val="329916352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5"/>
          <p:cNvSpPr>
            <a:spLocks noGrp="1"/>
          </p:cNvSpPr>
          <p:nvPr>
            <p:ph type="title"/>
          </p:nvPr>
        </p:nvSpPr>
        <p:spPr>
          <a:xfrm>
            <a:off x="685800" y="36458"/>
            <a:ext cx="10820400" cy="822487"/>
          </a:xfrm>
        </p:spPr>
        <p:txBody>
          <a:bodyPr>
            <a:normAutofit/>
          </a:bodyPr>
          <a:lstStyle/>
          <a:p>
            <a:r>
              <a:rPr lang="en-US" b="1" dirty="0">
                <a:solidFill>
                  <a:srgbClr val="C00000"/>
                </a:solidFill>
                <a:cs typeface="Times New Roman" panose="02020603050405020304" pitchFamily="18" charset="0"/>
              </a:rPr>
              <a:t>Connect with </a:t>
            </a:r>
            <a:r>
              <a:rPr lang="en-US" b="1" dirty="0" smtClean="0">
                <a:solidFill>
                  <a:srgbClr val="C00000"/>
                </a:solidFill>
                <a:cs typeface="Times New Roman" panose="02020603050405020304" pitchFamily="18" charset="0"/>
              </a:rPr>
              <a:t>us</a:t>
            </a:r>
            <a:endParaRPr lang="en-US" b="1" dirty="0">
              <a:solidFill>
                <a:srgbClr val="C00000"/>
              </a:solidFill>
              <a:cs typeface="Times New Roman" panose="02020603050405020304" pitchFamily="18" charset="0"/>
            </a:endParaRPr>
          </a:p>
        </p:txBody>
      </p:sp>
      <p:pic>
        <p:nvPicPr>
          <p:cNvPr id="10" name="Picture 8-envelope" descr="Author uses image to accompany the URL for signing up and managing Census alerts." title="Image of envelope and arrow"/>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62078" y="1099812"/>
            <a:ext cx="694500" cy="887751"/>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notepad" descr="Author uses image to accompany the URL for the 2020 Census Memorandum Series.  The memo series documents decisions related to the 2020 Census." title="Image of paper and pen"/>
          <p:cNvPicPr/>
          <p:nvPr/>
        </p:nvPicPr>
        <p:blipFill>
          <a:blip r:embed="rId4"/>
          <a:stretch>
            <a:fillRect/>
          </a:stretch>
        </p:blipFill>
        <p:spPr>
          <a:xfrm>
            <a:off x="1978488" y="2228429"/>
            <a:ext cx="678090" cy="645493"/>
          </a:xfrm>
          <a:prstGeom prst="rect">
            <a:avLst/>
          </a:prstGeom>
        </p:spPr>
      </p:pic>
      <p:pic>
        <p:nvPicPr>
          <p:cNvPr id="1026" name="Picture 2-Census 2020 logo" descr="Author uses image to accompany the URL for locating additional information related to the 2020 Census." title="Image of United States Census 2020 logo"/>
          <p:cNvPicPr>
            <a:picLocks noChangeAspect="1" noChangeArrowheads="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806976" y="3761369"/>
            <a:ext cx="849603" cy="6777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ACS logo" descr="Author uses image to accompany the URL for locating additional information related to the monthly American Community Survey." title="Image of the American Community Survey logo"/>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59182" y="4758452"/>
            <a:ext cx="897397" cy="6684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URLs and info for left side"/>
          <p:cNvSpPr/>
          <p:nvPr/>
        </p:nvSpPr>
        <p:spPr>
          <a:xfrm>
            <a:off x="2743200" y="1099812"/>
            <a:ext cx="3402480" cy="4524315"/>
          </a:xfrm>
          <a:prstGeom prst="rect">
            <a:avLst/>
          </a:prstGeom>
        </p:spPr>
        <p:txBody>
          <a:bodyPr wrap="square">
            <a:spAutoFit/>
          </a:bodyPr>
          <a:lstStyle/>
          <a:p>
            <a:pPr>
              <a:buNone/>
              <a:defRPr/>
            </a:pPr>
            <a:r>
              <a:rPr lang="en-US" sz="1600" dirty="0">
                <a:solidFill>
                  <a:schemeClr val="tx1">
                    <a:lumMod val="75000"/>
                    <a:lumOff val="25000"/>
                  </a:schemeClr>
                </a:solidFill>
                <a:latin typeface="Calibri" panose="020F0502020204030204" pitchFamily="34" charset="0"/>
                <a:cs typeface="Arial" panose="020B0604020202020204" pitchFamily="34" charset="0"/>
              </a:rPr>
              <a:t>Sign up for and manage alerts: </a:t>
            </a:r>
            <a:r>
              <a:rPr lang="en-US" sz="1600" dirty="0">
                <a:solidFill>
                  <a:schemeClr val="tx1">
                    <a:lumMod val="75000"/>
                    <a:lumOff val="25000"/>
                  </a:schemeClr>
                </a:solidFill>
                <a:latin typeface="Calibri" panose="020F0502020204030204" pitchFamily="34" charset="0"/>
                <a:cs typeface="Arial" panose="020B0604020202020204" pitchFamily="34" charset="0"/>
                <a:hlinkClick r:id="rId7" tooltip="Census Alerts"/>
              </a:rPr>
              <a:t>https://public.govdelivery.com/accounts/USCENSUS/subscriber/new</a:t>
            </a:r>
            <a:endParaRPr lang="en-US" sz="1600" dirty="0">
              <a:solidFill>
                <a:schemeClr val="tx1">
                  <a:lumMod val="75000"/>
                  <a:lumOff val="25000"/>
                </a:schemeClr>
              </a:solidFill>
              <a:latin typeface="Calibri" panose="020F0502020204030204" pitchFamily="34" charset="0"/>
              <a:cs typeface="Arial" panose="020B0604020202020204" pitchFamily="34" charset="0"/>
            </a:endParaRPr>
          </a:p>
          <a:p>
            <a:pPr>
              <a:buNone/>
              <a:defRPr/>
            </a:pPr>
            <a:endParaRPr lang="en-US" sz="1600" b="1" dirty="0">
              <a:solidFill>
                <a:schemeClr val="tx1">
                  <a:lumMod val="75000"/>
                  <a:lumOff val="25000"/>
                </a:schemeClr>
              </a:solidFill>
              <a:latin typeface="Calibri" panose="020F0502020204030204" pitchFamily="34" charset="0"/>
              <a:cs typeface="Arial" panose="020B0604020202020204" pitchFamily="34" charset="0"/>
            </a:endParaRPr>
          </a:p>
          <a:p>
            <a:pPr>
              <a:buNone/>
              <a:defRPr/>
            </a:pPr>
            <a:r>
              <a:rPr lang="en-US" sz="1600" dirty="0">
                <a:solidFill>
                  <a:schemeClr val="tx1">
                    <a:lumMod val="75000"/>
                    <a:lumOff val="25000"/>
                  </a:schemeClr>
                </a:solidFill>
                <a:latin typeface="Calibri" panose="020F0502020204030204" pitchFamily="34" charset="0"/>
                <a:cs typeface="Arial" panose="020B0604020202020204" pitchFamily="34" charset="0"/>
              </a:rPr>
              <a:t>More information on the 2020 Census Memorandum Series:</a:t>
            </a:r>
          </a:p>
          <a:p>
            <a:pPr>
              <a:buNone/>
              <a:defRPr/>
            </a:pPr>
            <a:r>
              <a:rPr lang="en-US" sz="1600" dirty="0">
                <a:solidFill>
                  <a:schemeClr val="tx1">
                    <a:lumMod val="75000"/>
                    <a:lumOff val="25000"/>
                  </a:schemeClr>
                </a:solidFill>
                <a:latin typeface="Calibri" panose="020F0502020204030204" pitchFamily="34" charset="0"/>
                <a:cs typeface="Arial" panose="020B0604020202020204" pitchFamily="34" charset="0"/>
                <a:hlinkClick r:id="rId8" tooltip="2020 Census Memorandum Series"/>
              </a:rPr>
              <a:t>https://www.census.gov/programs-surveys/decennial-census/2020-census/planning-management/memo-series.html</a:t>
            </a:r>
            <a:endParaRPr lang="en-US" sz="1600" dirty="0">
              <a:solidFill>
                <a:schemeClr val="tx1">
                  <a:lumMod val="75000"/>
                  <a:lumOff val="25000"/>
                </a:schemeClr>
              </a:solidFill>
              <a:latin typeface="Calibri" panose="020F0502020204030204" pitchFamily="34" charset="0"/>
              <a:cs typeface="Arial" panose="020B0604020202020204" pitchFamily="34" charset="0"/>
            </a:endParaRPr>
          </a:p>
          <a:p>
            <a:pPr marL="0" lvl="1"/>
            <a:endParaRPr lang="en-US" sz="1600" dirty="0">
              <a:solidFill>
                <a:schemeClr val="tx1">
                  <a:lumMod val="75000"/>
                  <a:lumOff val="25000"/>
                </a:schemeClr>
              </a:solidFill>
              <a:latin typeface="Calibri" panose="020F0502020204030204" pitchFamily="34" charset="0"/>
              <a:cs typeface="Arial" panose="020B0604020202020204" pitchFamily="34" charset="0"/>
            </a:endParaRPr>
          </a:p>
          <a:p>
            <a:pPr marL="0" lvl="1"/>
            <a:r>
              <a:rPr lang="en-US" sz="1600" dirty="0">
                <a:solidFill>
                  <a:schemeClr val="tx1">
                    <a:lumMod val="75000"/>
                    <a:lumOff val="25000"/>
                  </a:schemeClr>
                </a:solidFill>
                <a:latin typeface="Calibri" panose="020F0502020204030204" pitchFamily="34" charset="0"/>
                <a:cs typeface="Arial" panose="020B0604020202020204" pitchFamily="34" charset="0"/>
              </a:rPr>
              <a:t>More information on the 2020 Census:</a:t>
            </a:r>
          </a:p>
          <a:p>
            <a:pPr marL="0" lvl="1"/>
            <a:r>
              <a:rPr lang="en-US" sz="1600" dirty="0">
                <a:solidFill>
                  <a:schemeClr val="tx1">
                    <a:lumMod val="75000"/>
                    <a:lumOff val="25000"/>
                  </a:schemeClr>
                </a:solidFill>
                <a:latin typeface="Calibri" panose="020F0502020204030204" pitchFamily="34" charset="0"/>
                <a:cs typeface="Arial" panose="020B0604020202020204" pitchFamily="34" charset="0"/>
                <a:hlinkClick r:id="rId9" tooltip="2020 Census"/>
              </a:rPr>
              <a:t>https://www.census.gov/2020census</a:t>
            </a:r>
            <a:endParaRPr lang="en-US" sz="1600" dirty="0">
              <a:solidFill>
                <a:schemeClr val="tx1">
                  <a:lumMod val="75000"/>
                  <a:lumOff val="25000"/>
                </a:schemeClr>
              </a:solidFill>
              <a:latin typeface="Calibri" panose="020F0502020204030204" pitchFamily="34" charset="0"/>
              <a:cs typeface="Arial" panose="020B0604020202020204" pitchFamily="34" charset="0"/>
            </a:endParaRPr>
          </a:p>
          <a:p>
            <a:pPr marL="0" lvl="1"/>
            <a:endParaRPr lang="en-US" sz="1600" dirty="0">
              <a:solidFill>
                <a:schemeClr val="tx1">
                  <a:lumMod val="75000"/>
                  <a:lumOff val="25000"/>
                </a:schemeClr>
              </a:solidFill>
              <a:latin typeface="Calibri" panose="020F0502020204030204" pitchFamily="34" charset="0"/>
              <a:cs typeface="Arial" panose="020B0604020202020204" pitchFamily="34" charset="0"/>
            </a:endParaRPr>
          </a:p>
          <a:p>
            <a:pPr>
              <a:buNone/>
              <a:defRPr/>
            </a:pPr>
            <a:r>
              <a:rPr lang="en-US" sz="1600" dirty="0">
                <a:solidFill>
                  <a:schemeClr val="tx1">
                    <a:lumMod val="75000"/>
                    <a:lumOff val="25000"/>
                  </a:schemeClr>
                </a:solidFill>
                <a:latin typeface="Calibri" panose="020F0502020204030204" pitchFamily="34" charset="0"/>
                <a:cs typeface="Arial" panose="020B0604020202020204" pitchFamily="34" charset="0"/>
              </a:rPr>
              <a:t>More information on the American Community Survey:</a:t>
            </a:r>
          </a:p>
          <a:p>
            <a:pPr>
              <a:buNone/>
              <a:defRPr/>
            </a:pPr>
            <a:r>
              <a:rPr lang="en-US" sz="1600" dirty="0">
                <a:solidFill>
                  <a:schemeClr val="tx1">
                    <a:lumMod val="75000"/>
                    <a:lumOff val="25000"/>
                  </a:schemeClr>
                </a:solidFill>
                <a:latin typeface="Calibri" panose="020F0502020204030204" pitchFamily="34" charset="0"/>
                <a:cs typeface="Arial" panose="020B0604020202020204" pitchFamily="34" charset="0"/>
                <a:hlinkClick r:id="rId10" tooltip="American Community Survey"/>
              </a:rPr>
              <a:t>https://www.census.gov/programs-surveys/acs/</a:t>
            </a:r>
            <a:endParaRPr lang="en-US" sz="1600" dirty="0">
              <a:solidFill>
                <a:schemeClr val="tx1">
                  <a:lumMod val="75000"/>
                  <a:lumOff val="25000"/>
                </a:schemeClr>
              </a:solidFill>
              <a:latin typeface="Calibri" panose="020F0502020204030204" pitchFamily="34" charset="0"/>
              <a:cs typeface="Arial" panose="020B0604020202020204" pitchFamily="34" charset="0"/>
            </a:endParaRPr>
          </a:p>
        </p:txBody>
      </p:sp>
      <p:pic>
        <p:nvPicPr>
          <p:cNvPr id="14" name="Picture 13-Facebook icon" descr="Author uses image to accompany the URL for connecting with the Census Bureau on Facebook." title="Image of Facebook icon"/>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205342" y="1099811"/>
            <a:ext cx="614056" cy="614056"/>
          </a:xfrm>
          <a:prstGeom prst="rect">
            <a:avLst/>
          </a:prstGeom>
        </p:spPr>
      </p:pic>
      <p:pic>
        <p:nvPicPr>
          <p:cNvPr id="13" name="Picture 12-Twitter icon" descr="Author uses image to accompany the URL for connecting with the Census Bureau on Twitter." title="Image of Twitter icon"/>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190406" y="2228428"/>
            <a:ext cx="628993" cy="530706"/>
          </a:xfrm>
          <a:prstGeom prst="rect">
            <a:avLst/>
          </a:prstGeom>
        </p:spPr>
      </p:pic>
      <p:pic>
        <p:nvPicPr>
          <p:cNvPr id="16" name="Picture 6-YouTube icon" descr="Author uses image to accompany the URL for connecting with the Census Bureau on YouTube." title="Image of YouTube icon"/>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100838" y="3087797"/>
            <a:ext cx="718560" cy="71856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2-Instagram icon" descr="Author uses image to accompany the URL for connecting with the Census Bureau on Instagram." title="Image of Instagram icon"/>
          <p:cNvPicPr>
            <a:picLocks noChangeAspect="1" noChangeArrowheads="1"/>
          </p:cNvPicPr>
          <p:nvPr/>
        </p:nvPicPr>
        <p:blipFill>
          <a:blip r:embed="rId14" cstate="print">
            <a:extLst>
              <a:ext uri="{28A0092B-C50C-407E-A947-70E740481C1C}">
                <a14:useLocalDpi xmlns:a14="http://schemas.microsoft.com/office/drawing/2010/main" val="0"/>
              </a:ext>
            </a:extLst>
          </a:blip>
          <a:stretch>
            <a:fillRect/>
          </a:stretch>
        </p:blipFill>
        <p:spPr bwMode="auto">
          <a:xfrm>
            <a:off x="6197332" y="4199797"/>
            <a:ext cx="622067" cy="666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8-Pintrest icon" descr="Author uses image to accompany the URL for connecting with the Census Bureau on Pintrest." title="Image of Pintrest icon"/>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6167080" y="5100757"/>
            <a:ext cx="652318" cy="652318"/>
          </a:xfrm>
          <a:prstGeom prst="rect">
            <a:avLst/>
          </a:prstGeom>
          <a:noFill/>
          <a:extLst>
            <a:ext uri="{909E8E84-426E-40DD-AFC4-6F175D3DCCD1}">
              <a14:hiddenFill xmlns:a14="http://schemas.microsoft.com/office/drawing/2010/main">
                <a:solidFill>
                  <a:srgbClr val="FFFFFF"/>
                </a:solidFill>
              </a14:hiddenFill>
            </a:ext>
          </a:extLst>
        </p:spPr>
      </p:pic>
      <p:sp>
        <p:nvSpPr>
          <p:cNvPr id="12" name="Content Placeholder 2-URLs info for right side"/>
          <p:cNvSpPr txBox="1">
            <a:spLocks/>
          </p:cNvSpPr>
          <p:nvPr/>
        </p:nvSpPr>
        <p:spPr>
          <a:xfrm>
            <a:off x="6926960" y="1099812"/>
            <a:ext cx="3801920" cy="45295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Wingdings" panose="05000000000000000000" pitchFamily="2" charset="2"/>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Wingdings" panose="05000000000000000000" pitchFamily="2" charset="2"/>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Wingdings" panose="05000000000000000000" pitchFamily="2" charset="2"/>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Wingdings" panose="05000000000000000000" pitchFamily="2" charset="2"/>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Wingdings" panose="05000000000000000000" pitchFamily="2" charset="2"/>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1800" dirty="0">
                <a:solidFill>
                  <a:schemeClr val="tx1">
                    <a:lumMod val="75000"/>
                    <a:lumOff val="25000"/>
                  </a:schemeClr>
                </a:solidFill>
                <a:latin typeface="Calibri" panose="020F0502020204030204" pitchFamily="34" charset="0"/>
              </a:rPr>
              <a:t>facebook.com/</a:t>
            </a:r>
            <a:r>
              <a:rPr lang="en-US" sz="1800" dirty="0" err="1">
                <a:solidFill>
                  <a:schemeClr val="tx1">
                    <a:lumMod val="75000"/>
                    <a:lumOff val="25000"/>
                  </a:schemeClr>
                </a:solidFill>
                <a:latin typeface="Calibri" panose="020F0502020204030204" pitchFamily="34" charset="0"/>
              </a:rPr>
              <a:t>uscensusbureau</a:t>
            </a:r>
            <a:endParaRPr lang="en-US" sz="1800" dirty="0">
              <a:solidFill>
                <a:schemeClr val="tx1">
                  <a:lumMod val="75000"/>
                  <a:lumOff val="25000"/>
                </a:schemeClr>
              </a:solidFill>
              <a:latin typeface="Calibri" panose="020F0502020204030204" pitchFamily="34" charset="0"/>
            </a:endParaRPr>
          </a:p>
          <a:p>
            <a:pPr marL="0" indent="0">
              <a:buNone/>
            </a:pPr>
            <a:endParaRPr lang="en-US" sz="1800" dirty="0">
              <a:solidFill>
                <a:schemeClr val="tx1">
                  <a:lumMod val="75000"/>
                  <a:lumOff val="25000"/>
                </a:schemeClr>
              </a:solidFill>
              <a:latin typeface="Calibri" panose="020F0502020204030204" pitchFamily="34" charset="0"/>
            </a:endParaRPr>
          </a:p>
          <a:p>
            <a:pPr marL="0" indent="0">
              <a:buNone/>
            </a:pPr>
            <a:endParaRPr lang="en-US" sz="1800" dirty="0">
              <a:solidFill>
                <a:schemeClr val="tx1">
                  <a:lumMod val="75000"/>
                  <a:lumOff val="25000"/>
                </a:schemeClr>
              </a:solidFill>
              <a:latin typeface="Calibri" panose="020F0502020204030204" pitchFamily="34" charset="0"/>
            </a:endParaRPr>
          </a:p>
          <a:p>
            <a:pPr marL="0" indent="0">
              <a:buNone/>
            </a:pPr>
            <a:r>
              <a:rPr lang="en-US" sz="1800" dirty="0">
                <a:solidFill>
                  <a:schemeClr val="tx1">
                    <a:lumMod val="75000"/>
                    <a:lumOff val="25000"/>
                  </a:schemeClr>
                </a:solidFill>
                <a:latin typeface="Calibri" panose="020F0502020204030204" pitchFamily="34" charset="0"/>
              </a:rPr>
              <a:t>twitter.com/</a:t>
            </a:r>
            <a:r>
              <a:rPr lang="en-US" sz="1800" dirty="0" err="1">
                <a:solidFill>
                  <a:schemeClr val="tx1">
                    <a:lumMod val="75000"/>
                    <a:lumOff val="25000"/>
                  </a:schemeClr>
                </a:solidFill>
                <a:latin typeface="Calibri" panose="020F0502020204030204" pitchFamily="34" charset="0"/>
              </a:rPr>
              <a:t>uscensusbureau</a:t>
            </a:r>
            <a:endParaRPr lang="en-US" sz="1800" dirty="0">
              <a:solidFill>
                <a:schemeClr val="tx1">
                  <a:lumMod val="75000"/>
                  <a:lumOff val="25000"/>
                </a:schemeClr>
              </a:solidFill>
              <a:latin typeface="Calibri" panose="020F0502020204030204" pitchFamily="34" charset="0"/>
            </a:endParaRPr>
          </a:p>
          <a:p>
            <a:pPr marL="0" indent="0">
              <a:buNone/>
            </a:pPr>
            <a:endParaRPr lang="en-US" sz="1800" dirty="0">
              <a:solidFill>
                <a:schemeClr val="tx1">
                  <a:lumMod val="75000"/>
                  <a:lumOff val="25000"/>
                </a:schemeClr>
              </a:solidFill>
              <a:latin typeface="Calibri" panose="020F0502020204030204" pitchFamily="34" charset="0"/>
            </a:endParaRPr>
          </a:p>
          <a:p>
            <a:pPr marL="0" indent="0">
              <a:buNone/>
            </a:pPr>
            <a:endParaRPr lang="en-US" sz="1800" dirty="0">
              <a:solidFill>
                <a:schemeClr val="tx1">
                  <a:lumMod val="75000"/>
                  <a:lumOff val="25000"/>
                </a:schemeClr>
              </a:solidFill>
              <a:latin typeface="Calibri" panose="020F0502020204030204" pitchFamily="34" charset="0"/>
            </a:endParaRPr>
          </a:p>
          <a:p>
            <a:pPr marL="0" indent="0">
              <a:buNone/>
            </a:pPr>
            <a:r>
              <a:rPr lang="en-US" sz="1800" dirty="0">
                <a:solidFill>
                  <a:schemeClr val="tx1">
                    <a:lumMod val="75000"/>
                    <a:lumOff val="25000"/>
                  </a:schemeClr>
                </a:solidFill>
                <a:latin typeface="Calibri" panose="020F0502020204030204" pitchFamily="34" charset="0"/>
              </a:rPr>
              <a:t>youtube.com/user/</a:t>
            </a:r>
            <a:r>
              <a:rPr lang="en-US" sz="1800" dirty="0" err="1">
                <a:solidFill>
                  <a:schemeClr val="tx1">
                    <a:lumMod val="75000"/>
                    <a:lumOff val="25000"/>
                  </a:schemeClr>
                </a:solidFill>
                <a:latin typeface="Calibri" panose="020F0502020204030204" pitchFamily="34" charset="0"/>
              </a:rPr>
              <a:t>uscensusbureau</a:t>
            </a:r>
            <a:endParaRPr lang="en-US" sz="1800" dirty="0">
              <a:solidFill>
                <a:schemeClr val="tx1">
                  <a:lumMod val="75000"/>
                  <a:lumOff val="25000"/>
                </a:schemeClr>
              </a:solidFill>
              <a:latin typeface="Calibri" panose="020F0502020204030204" pitchFamily="34" charset="0"/>
            </a:endParaRPr>
          </a:p>
          <a:p>
            <a:pPr marL="0" indent="0">
              <a:buNone/>
            </a:pPr>
            <a:endParaRPr lang="en-US" sz="1800" dirty="0">
              <a:solidFill>
                <a:schemeClr val="tx1">
                  <a:lumMod val="75000"/>
                  <a:lumOff val="25000"/>
                </a:schemeClr>
              </a:solidFill>
              <a:latin typeface="Calibri" panose="020F0502020204030204" pitchFamily="34" charset="0"/>
            </a:endParaRPr>
          </a:p>
          <a:p>
            <a:pPr marL="0" indent="0">
              <a:buNone/>
            </a:pPr>
            <a:endParaRPr lang="en-US" sz="1800" dirty="0">
              <a:solidFill>
                <a:schemeClr val="tx1">
                  <a:lumMod val="75000"/>
                  <a:lumOff val="25000"/>
                </a:schemeClr>
              </a:solidFill>
              <a:latin typeface="Calibri" panose="020F0502020204030204" pitchFamily="34" charset="0"/>
            </a:endParaRPr>
          </a:p>
          <a:p>
            <a:pPr marL="0" indent="0">
              <a:buNone/>
            </a:pPr>
            <a:r>
              <a:rPr lang="en-US" sz="1800" dirty="0">
                <a:solidFill>
                  <a:schemeClr val="tx1">
                    <a:lumMod val="75000"/>
                    <a:lumOff val="25000"/>
                  </a:schemeClr>
                </a:solidFill>
                <a:latin typeface="Calibri" panose="020F0502020204030204" pitchFamily="34" charset="0"/>
              </a:rPr>
              <a:t>instagram.com/</a:t>
            </a:r>
            <a:r>
              <a:rPr lang="en-US" sz="1800" dirty="0" err="1">
                <a:solidFill>
                  <a:schemeClr val="tx1">
                    <a:lumMod val="75000"/>
                    <a:lumOff val="25000"/>
                  </a:schemeClr>
                </a:solidFill>
                <a:latin typeface="Calibri" panose="020F0502020204030204" pitchFamily="34" charset="0"/>
              </a:rPr>
              <a:t>uscensusbureau</a:t>
            </a:r>
            <a:endParaRPr lang="en-US" sz="1800" dirty="0">
              <a:solidFill>
                <a:schemeClr val="tx1">
                  <a:lumMod val="75000"/>
                  <a:lumOff val="25000"/>
                </a:schemeClr>
              </a:solidFill>
              <a:latin typeface="Calibri" panose="020F0502020204030204" pitchFamily="34" charset="0"/>
            </a:endParaRPr>
          </a:p>
          <a:p>
            <a:pPr marL="0" indent="0">
              <a:buNone/>
            </a:pPr>
            <a:endParaRPr lang="en-US" sz="1800" dirty="0">
              <a:solidFill>
                <a:schemeClr val="tx1">
                  <a:lumMod val="75000"/>
                  <a:lumOff val="25000"/>
                </a:schemeClr>
              </a:solidFill>
              <a:latin typeface="Calibri" panose="020F0502020204030204" pitchFamily="34" charset="0"/>
            </a:endParaRPr>
          </a:p>
          <a:p>
            <a:pPr marL="0" indent="0">
              <a:buNone/>
            </a:pPr>
            <a:endParaRPr lang="en-US" sz="1800" dirty="0">
              <a:solidFill>
                <a:schemeClr val="tx1">
                  <a:lumMod val="75000"/>
                  <a:lumOff val="25000"/>
                </a:schemeClr>
              </a:solidFill>
              <a:latin typeface="Calibri" panose="020F0502020204030204" pitchFamily="34" charset="0"/>
            </a:endParaRPr>
          </a:p>
          <a:p>
            <a:pPr marL="0" indent="0">
              <a:buNone/>
            </a:pPr>
            <a:r>
              <a:rPr lang="en-US" sz="1800" dirty="0">
                <a:solidFill>
                  <a:schemeClr val="tx1">
                    <a:lumMod val="75000"/>
                    <a:lumOff val="25000"/>
                  </a:schemeClr>
                </a:solidFill>
                <a:latin typeface="Calibri" panose="020F0502020204030204" pitchFamily="34" charset="0"/>
              </a:rPr>
              <a:t>pinterest.com/</a:t>
            </a:r>
            <a:r>
              <a:rPr lang="en-US" sz="1800" dirty="0" err="1">
                <a:solidFill>
                  <a:schemeClr val="tx1">
                    <a:lumMod val="75000"/>
                    <a:lumOff val="25000"/>
                  </a:schemeClr>
                </a:solidFill>
                <a:latin typeface="Calibri" panose="020F0502020204030204" pitchFamily="34" charset="0"/>
              </a:rPr>
              <a:t>uscensusbureau</a:t>
            </a:r>
            <a:endParaRPr lang="en-US" sz="1800" dirty="0">
              <a:solidFill>
                <a:schemeClr val="tx1">
                  <a:lumMod val="75000"/>
                  <a:lumOff val="25000"/>
                </a:schemeClr>
              </a:solidFill>
              <a:latin typeface="Calibri" panose="020F0502020204030204" pitchFamily="34" charset="0"/>
            </a:endParaRPr>
          </a:p>
          <a:p>
            <a:pPr marL="0" indent="0">
              <a:buNone/>
            </a:pPr>
            <a:endParaRPr lang="en-US" sz="1600" dirty="0">
              <a:solidFill>
                <a:schemeClr val="tx1">
                  <a:lumMod val="75000"/>
                  <a:lumOff val="25000"/>
                </a:schemeClr>
              </a:solidFill>
              <a:latin typeface="Calibri" panose="020F0502020204030204" pitchFamily="34" charset="0"/>
            </a:endParaRPr>
          </a:p>
          <a:p>
            <a:pPr marL="0" indent="0">
              <a:buNone/>
            </a:pPr>
            <a:endParaRPr lang="en-US" sz="1600" dirty="0">
              <a:solidFill>
                <a:schemeClr val="tx1">
                  <a:lumMod val="75000"/>
                  <a:lumOff val="25000"/>
                </a:schemeClr>
              </a:solidFill>
              <a:latin typeface="Calibri" panose="020F0502020204030204" pitchFamily="34" charset="0"/>
            </a:endParaRPr>
          </a:p>
          <a:p>
            <a:pPr marL="0" indent="0">
              <a:buNone/>
            </a:pPr>
            <a:endParaRPr lang="en-US" sz="1600" dirty="0">
              <a:solidFill>
                <a:schemeClr val="tx1">
                  <a:lumMod val="75000"/>
                  <a:lumOff val="25000"/>
                </a:schemeClr>
              </a:solidFill>
              <a:latin typeface="Calibri" panose="020F0502020204030204" pitchFamily="34" charset="0"/>
            </a:endParaRPr>
          </a:p>
          <a:p>
            <a:pPr marL="0" indent="0">
              <a:buNone/>
            </a:pPr>
            <a:r>
              <a:rPr lang="en-US" sz="1600" dirty="0">
                <a:solidFill>
                  <a:schemeClr val="tx1">
                    <a:lumMod val="75000"/>
                    <a:lumOff val="25000"/>
                  </a:schemeClr>
                </a:solidFill>
                <a:latin typeface="Calibri" panose="020F0502020204030204" pitchFamily="34" charset="0"/>
              </a:rPr>
              <a:t>	</a:t>
            </a:r>
          </a:p>
          <a:p>
            <a:pPr marL="0" indent="0">
              <a:buNone/>
            </a:pPr>
            <a:endParaRPr lang="en-US" sz="1600" dirty="0">
              <a:solidFill>
                <a:schemeClr val="tx1">
                  <a:lumMod val="75000"/>
                  <a:lumOff val="25000"/>
                </a:schemeClr>
              </a:solidFill>
              <a:latin typeface="Calibri" panose="020F0502020204030204" pitchFamily="34" charset="0"/>
            </a:endParaRPr>
          </a:p>
          <a:p>
            <a:pPr marL="0" indent="0">
              <a:buNone/>
            </a:pPr>
            <a:endParaRPr lang="en-US" sz="1600" dirty="0">
              <a:solidFill>
                <a:schemeClr val="tx1">
                  <a:lumMod val="75000"/>
                  <a:lumOff val="25000"/>
                </a:schemeClr>
              </a:solidFill>
              <a:latin typeface="Calibri" panose="020F0502020204030204" pitchFamily="34" charset="0"/>
            </a:endParaRPr>
          </a:p>
          <a:p>
            <a:pPr marL="0" indent="0">
              <a:buNone/>
            </a:pPr>
            <a:r>
              <a:rPr lang="en-US" sz="1600" dirty="0">
                <a:solidFill>
                  <a:schemeClr val="tx1">
                    <a:lumMod val="75000"/>
                    <a:lumOff val="25000"/>
                  </a:schemeClr>
                </a:solidFill>
                <a:latin typeface="Calibri" panose="020F0502020204030204" pitchFamily="34" charset="0"/>
              </a:rPr>
              <a:t>        </a:t>
            </a:r>
          </a:p>
          <a:p>
            <a:pPr marL="0" indent="0">
              <a:buNone/>
            </a:pPr>
            <a:endParaRPr lang="en-US" sz="1600" dirty="0">
              <a:solidFill>
                <a:schemeClr val="tx1">
                  <a:lumMod val="75000"/>
                  <a:lumOff val="25000"/>
                </a:schemeClr>
              </a:solidFill>
              <a:latin typeface="Calibri" panose="020F0502020204030204" pitchFamily="34" charset="0"/>
            </a:endParaRPr>
          </a:p>
        </p:txBody>
      </p:sp>
      <p:sp>
        <p:nvSpPr>
          <p:cNvPr id="5" name="Slide Number Placeholder 4"/>
          <p:cNvSpPr>
            <a:spLocks noGrp="1"/>
          </p:cNvSpPr>
          <p:nvPr>
            <p:ph type="sldNum" sz="quarter" idx="12"/>
          </p:nvPr>
        </p:nvSpPr>
        <p:spPr/>
        <p:txBody>
          <a:bodyPr/>
          <a:lstStyle/>
          <a:p>
            <a:fld id="{03AE04C5-3085-4F64-BC65-54FE2DBF6EB1}" type="slidenum">
              <a:rPr lang="en-US" smtClean="0"/>
              <a:pPr/>
              <a:t>19</a:t>
            </a:fld>
            <a:endParaRPr lang="en-US" dirty="0"/>
          </a:p>
        </p:txBody>
      </p:sp>
    </p:spTree>
    <p:extLst>
      <p:ext uri="{BB962C8B-B14F-4D97-AF65-F5344CB8AC3E}">
        <p14:creationId xmlns:p14="http://schemas.microsoft.com/office/powerpoint/2010/main" val="244849470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0"/>
            <a:ext cx="8229600" cy="914400"/>
          </a:xfrm>
        </p:spPr>
        <p:txBody>
          <a:bodyPr>
            <a:normAutofit/>
          </a:bodyPr>
          <a:lstStyle/>
          <a:p>
            <a:r>
              <a:rPr lang="en-US" b="1" dirty="0">
                <a:solidFill>
                  <a:srgbClr val="C00000"/>
                </a:solidFill>
                <a:cs typeface="Times New Roman" panose="02020603050405020304" pitchFamily="18" charset="0"/>
              </a:rPr>
              <a:t>Agenda</a:t>
            </a:r>
          </a:p>
        </p:txBody>
      </p:sp>
      <p:sp>
        <p:nvSpPr>
          <p:cNvPr id="4" name="Content Placeholder 3"/>
          <p:cNvSpPr>
            <a:spLocks noGrp="1"/>
          </p:cNvSpPr>
          <p:nvPr>
            <p:ph sz="half" idx="1"/>
          </p:nvPr>
        </p:nvSpPr>
        <p:spPr>
          <a:xfrm>
            <a:off x="1066800" y="838200"/>
            <a:ext cx="10020300" cy="4953000"/>
          </a:xfrm>
        </p:spPr>
        <p:txBody>
          <a:bodyPr>
            <a:normAutofit lnSpcReduction="10000"/>
          </a:bodyPr>
          <a:lstStyle/>
          <a:p>
            <a:r>
              <a:rPr lang="en-US" sz="3600" dirty="0" smtClean="0">
                <a:latin typeface="Calibri" panose="020F0502020204030204" pitchFamily="34" charset="0"/>
                <a:cs typeface="Times New Roman" panose="02020603050405020304" pitchFamily="18" charset="0"/>
              </a:rPr>
              <a:t>Product Preferences.</a:t>
            </a:r>
          </a:p>
          <a:p>
            <a:r>
              <a:rPr lang="en-US" sz="3600" dirty="0" smtClean="0">
                <a:latin typeface="Calibri" panose="020F0502020204030204" pitchFamily="34" charset="0"/>
                <a:cs typeface="Times New Roman" panose="02020603050405020304" pitchFamily="18" charset="0"/>
              </a:rPr>
              <a:t>Digital Address materials.</a:t>
            </a:r>
          </a:p>
          <a:p>
            <a:pPr lvl="1">
              <a:buSzPct val="75000"/>
              <a:buFont typeface="Courier New" panose="02070309020205020404" pitchFamily="49" charset="0"/>
              <a:buChar char="o"/>
            </a:pPr>
            <a:r>
              <a:rPr lang="en-US" sz="3200" dirty="0" smtClean="0">
                <a:latin typeface="Calibri" panose="020F0502020204030204" pitchFamily="34" charset="0"/>
                <a:cs typeface="Times New Roman" panose="02020603050405020304" pitchFamily="18" charset="0"/>
              </a:rPr>
              <a:t>Delivery of LUCA digital materials.</a:t>
            </a:r>
          </a:p>
          <a:p>
            <a:pPr lvl="1">
              <a:buSzPct val="75000"/>
              <a:buFont typeface="Courier New" panose="02070309020205020404" pitchFamily="49" charset="0"/>
              <a:buChar char="o"/>
            </a:pPr>
            <a:r>
              <a:rPr lang="en-US" sz="3200" dirty="0" smtClean="0">
                <a:latin typeface="Calibri" panose="020F0502020204030204" pitchFamily="34" charset="0"/>
                <a:cs typeface="Times New Roman" panose="02020603050405020304" pitchFamily="18" charset="0"/>
              </a:rPr>
              <a:t>Title 13 U.S.C. – confidentiality and security.</a:t>
            </a:r>
          </a:p>
          <a:p>
            <a:pPr lvl="1">
              <a:buSzPct val="75000"/>
              <a:buFont typeface="Courier New" panose="02070309020205020404" pitchFamily="49" charset="0"/>
              <a:buChar char="o"/>
            </a:pPr>
            <a:r>
              <a:rPr lang="en-US" sz="3200" dirty="0" smtClean="0">
                <a:latin typeface="Calibri" panose="020F0502020204030204" pitchFamily="34" charset="0"/>
                <a:cs typeface="Times New Roman" panose="02020603050405020304" pitchFamily="18" charset="0"/>
              </a:rPr>
              <a:t>Address List – Title 13.</a:t>
            </a:r>
          </a:p>
          <a:p>
            <a:pPr lvl="1">
              <a:buSzPct val="75000"/>
              <a:buFont typeface="Courier New" panose="02070309020205020404" pitchFamily="49" charset="0"/>
              <a:buChar char="o"/>
            </a:pPr>
            <a:r>
              <a:rPr lang="en-US" sz="3200" dirty="0" smtClean="0">
                <a:latin typeface="Calibri" panose="020F0502020204030204" pitchFamily="34" charset="0"/>
                <a:cs typeface="Times New Roman" panose="02020603050405020304" pitchFamily="18" charset="0"/>
              </a:rPr>
              <a:t>Address Count List – not Title 13.</a:t>
            </a:r>
          </a:p>
          <a:p>
            <a:r>
              <a:rPr lang="en-US" sz="3600" dirty="0" smtClean="0">
                <a:latin typeface="Calibri" panose="020F0502020204030204" pitchFamily="34" charset="0"/>
                <a:cs typeface="Times New Roman" panose="02020603050405020304" pitchFamily="18" charset="0"/>
              </a:rPr>
              <a:t>Support and assistance.</a:t>
            </a:r>
          </a:p>
          <a:p>
            <a:r>
              <a:rPr lang="en-US" sz="3600" dirty="0" smtClean="0">
                <a:latin typeface="Calibri" panose="020F0502020204030204" pitchFamily="34" charset="0"/>
                <a:cs typeface="Times New Roman" panose="02020603050405020304" pitchFamily="18" charset="0"/>
              </a:rPr>
              <a:t>Connect with us.</a:t>
            </a:r>
            <a:endParaRPr lang="en-US" sz="4000" dirty="0" smtClean="0">
              <a:latin typeface="Calibri" panose="020F0502020204030204" pitchFamily="34" charset="0"/>
              <a:cs typeface="Times New Roman" panose="02020603050405020304" pitchFamily="18" charset="0"/>
            </a:endParaRPr>
          </a:p>
        </p:txBody>
      </p:sp>
      <p:sp>
        <p:nvSpPr>
          <p:cNvPr id="6" name="Slide Number Placeholder 5"/>
          <p:cNvSpPr>
            <a:spLocks noGrp="1"/>
          </p:cNvSpPr>
          <p:nvPr>
            <p:ph type="sldNum" sz="quarter" idx="12"/>
          </p:nvPr>
        </p:nvSpPr>
        <p:spPr/>
        <p:txBody>
          <a:bodyPr/>
          <a:lstStyle/>
          <a:p>
            <a:fld id="{03AE04C5-3085-4F64-BC65-54FE2DBF6EB1}" type="slidenum">
              <a:rPr lang="en-US" smtClean="0"/>
              <a:pPr/>
              <a:t>2</a:t>
            </a:fld>
            <a:endParaRPr lang="en-US" dirty="0"/>
          </a:p>
        </p:txBody>
      </p:sp>
    </p:spTree>
    <p:extLst>
      <p:ext uri="{BB962C8B-B14F-4D97-AF65-F5344CB8AC3E}">
        <p14:creationId xmlns:p14="http://schemas.microsoft.com/office/powerpoint/2010/main" val="17233249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2"/>
            <a:ext cx="11277600" cy="1283898"/>
          </a:xfrm>
        </p:spPr>
        <p:txBody>
          <a:bodyPr>
            <a:noAutofit/>
          </a:bodyPr>
          <a:lstStyle/>
          <a:p>
            <a:r>
              <a:rPr lang="en-US" b="1" dirty="0" smtClean="0">
                <a:solidFill>
                  <a:srgbClr val="C00000"/>
                </a:solidFill>
              </a:rPr>
              <a:t>Product Preferences – Digital </a:t>
            </a:r>
            <a:r>
              <a:rPr lang="en-US" b="1" dirty="0">
                <a:solidFill>
                  <a:srgbClr val="C00000"/>
                </a:solidFill>
              </a:rPr>
              <a:t>A</a:t>
            </a:r>
            <a:r>
              <a:rPr lang="en-US" b="1" dirty="0" smtClean="0">
                <a:solidFill>
                  <a:srgbClr val="C00000"/>
                </a:solidFill>
              </a:rPr>
              <a:t>ddress materials</a:t>
            </a:r>
            <a:endParaRPr lang="en-US" sz="2800" b="1" dirty="0">
              <a:solidFill>
                <a:srgbClr val="C00000"/>
              </a:solidFill>
            </a:endParaRPr>
          </a:p>
        </p:txBody>
      </p:sp>
      <p:sp>
        <p:nvSpPr>
          <p:cNvPr id="3" name="Content Placeholder 2"/>
          <p:cNvSpPr>
            <a:spLocks noGrp="1"/>
          </p:cNvSpPr>
          <p:nvPr>
            <p:ph idx="1"/>
          </p:nvPr>
        </p:nvSpPr>
        <p:spPr>
          <a:xfrm>
            <a:off x="1104900" y="1143000"/>
            <a:ext cx="9982200" cy="4487863"/>
          </a:xfrm>
        </p:spPr>
        <p:txBody>
          <a:bodyPr>
            <a:normAutofit/>
          </a:bodyPr>
          <a:lstStyle/>
          <a:p>
            <a:r>
              <a:rPr lang="en-US" sz="3600" b="1" dirty="0"/>
              <a:t>Digital Address List </a:t>
            </a:r>
            <a:r>
              <a:rPr lang="en-US" sz="3600" dirty="0"/>
              <a:t>and Paper Large Format maps </a:t>
            </a:r>
            <a:r>
              <a:rPr lang="en-US" sz="2800" dirty="0"/>
              <a:t>(Digital/Paper</a:t>
            </a:r>
            <a:r>
              <a:rPr lang="en-US" sz="2800" dirty="0" smtClean="0"/>
              <a:t>).</a:t>
            </a:r>
            <a:endParaRPr lang="en-US" sz="2800" dirty="0"/>
          </a:p>
          <a:p>
            <a:r>
              <a:rPr lang="en-US" sz="3600" b="1" dirty="0"/>
              <a:t>Digital Address List </a:t>
            </a:r>
            <a:r>
              <a:rPr lang="en-US" sz="3600" dirty="0"/>
              <a:t>and </a:t>
            </a:r>
            <a:r>
              <a:rPr lang="en-US" sz="3600" dirty="0" smtClean="0"/>
              <a:t>Paper/PDF </a:t>
            </a:r>
            <a:r>
              <a:rPr lang="en-US" sz="2800" dirty="0" smtClean="0"/>
              <a:t>(Digital/</a:t>
            </a:r>
            <a:r>
              <a:rPr lang="en-US" sz="2800" dirty="0" err="1" smtClean="0"/>
              <a:t>PaperPDF</a:t>
            </a:r>
            <a:r>
              <a:rPr lang="en-US" sz="2800" dirty="0" smtClean="0"/>
              <a:t>).</a:t>
            </a:r>
            <a:endParaRPr lang="en-US" sz="2800" dirty="0"/>
          </a:p>
          <a:p>
            <a:r>
              <a:rPr lang="en-US" sz="3600" b="1" dirty="0"/>
              <a:t>Digital Address List </a:t>
            </a:r>
            <a:r>
              <a:rPr lang="en-US" sz="3600" dirty="0"/>
              <a:t>and Digital </a:t>
            </a:r>
            <a:r>
              <a:rPr lang="en-US" sz="3600" dirty="0" smtClean="0"/>
              <a:t>Map </a:t>
            </a:r>
            <a:r>
              <a:rPr lang="en-US" sz="2800" dirty="0"/>
              <a:t>(Digital/Digital</a:t>
            </a:r>
            <a:r>
              <a:rPr lang="en-US" sz="2800" dirty="0" smtClean="0"/>
              <a:t>).</a:t>
            </a:r>
            <a:endParaRPr lang="en-US" sz="2400" dirty="0"/>
          </a:p>
          <a:p>
            <a:r>
              <a:rPr lang="en-US" sz="3600" dirty="0" smtClean="0"/>
              <a:t>Geographic Update Partnership Software </a:t>
            </a:r>
            <a:r>
              <a:rPr lang="en-US" sz="2800" dirty="0" smtClean="0"/>
              <a:t>(GUPS).</a:t>
            </a:r>
          </a:p>
          <a:p>
            <a:pPr marL="0" indent="0">
              <a:buNone/>
            </a:pPr>
            <a:endParaRPr lang="en-US" dirty="0" smtClean="0">
              <a:latin typeface="Calibri" panose="020F0502020204030204" pitchFamily="34" charset="0"/>
              <a:cs typeface="Times New Roman" panose="02020603050405020304" pitchFamily="18" charset="0"/>
            </a:endParaRPr>
          </a:p>
        </p:txBody>
      </p:sp>
      <p:sp>
        <p:nvSpPr>
          <p:cNvPr id="6" name="Slide Number Placeholder 5"/>
          <p:cNvSpPr>
            <a:spLocks noGrp="1"/>
          </p:cNvSpPr>
          <p:nvPr>
            <p:ph type="sldNum" sz="quarter" idx="12"/>
          </p:nvPr>
        </p:nvSpPr>
        <p:spPr/>
        <p:txBody>
          <a:bodyPr/>
          <a:lstStyle/>
          <a:p>
            <a:fld id="{03AE04C5-3085-4F64-BC65-54FE2DBF6EB1}" type="slidenum">
              <a:rPr lang="en-US" smtClean="0"/>
              <a:pPr/>
              <a:t>3</a:t>
            </a:fld>
            <a:endParaRPr lang="en-US" dirty="0"/>
          </a:p>
        </p:txBody>
      </p:sp>
    </p:spTree>
    <p:extLst>
      <p:ext uri="{BB962C8B-B14F-4D97-AF65-F5344CB8AC3E}">
        <p14:creationId xmlns:p14="http://schemas.microsoft.com/office/powerpoint/2010/main" val="96675550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2257" y="21771"/>
            <a:ext cx="10972800" cy="1143000"/>
          </a:xfrm>
        </p:spPr>
        <p:txBody>
          <a:bodyPr/>
          <a:lstStyle/>
          <a:p>
            <a:r>
              <a:rPr lang="en-US" b="1" dirty="0" smtClean="0">
                <a:solidFill>
                  <a:srgbClr val="C00000"/>
                </a:solidFill>
                <a:cs typeface="Times New Roman" panose="02020603050405020304" pitchFamily="18" charset="0"/>
              </a:rPr>
              <a:t>Delivery of LUCA digital materials</a:t>
            </a:r>
            <a:endParaRPr lang="en-US" dirty="0"/>
          </a:p>
        </p:txBody>
      </p:sp>
      <p:sp>
        <p:nvSpPr>
          <p:cNvPr id="3" name="Content Placeholder 2"/>
          <p:cNvSpPr>
            <a:spLocks noGrp="1"/>
          </p:cNvSpPr>
          <p:nvPr>
            <p:ph idx="1"/>
          </p:nvPr>
        </p:nvSpPr>
        <p:spPr>
          <a:xfrm>
            <a:off x="1066800" y="990600"/>
            <a:ext cx="10091057" cy="5181600"/>
          </a:xfrm>
        </p:spPr>
        <p:txBody>
          <a:bodyPr>
            <a:normAutofit lnSpcReduction="10000"/>
          </a:bodyPr>
          <a:lstStyle/>
          <a:p>
            <a:r>
              <a:rPr lang="en-US" sz="3600" dirty="0" smtClean="0"/>
              <a:t>Digital/Paper and Digital/</a:t>
            </a:r>
            <a:r>
              <a:rPr lang="en-US" sz="3600" dirty="0" err="1" smtClean="0"/>
              <a:t>PaperPDF</a:t>
            </a:r>
            <a:r>
              <a:rPr lang="en-US" sz="3600" dirty="0" smtClean="0"/>
              <a:t> participants.</a:t>
            </a:r>
          </a:p>
          <a:p>
            <a:pPr lvl="1">
              <a:buSzPct val="75000"/>
              <a:buFont typeface="Courier New" panose="02070309020205020404" pitchFamily="49" charset="0"/>
              <a:buChar char="o"/>
            </a:pPr>
            <a:r>
              <a:rPr lang="en-US" sz="3200" dirty="0" smtClean="0"/>
              <a:t>One DVD </a:t>
            </a:r>
            <a:r>
              <a:rPr lang="en-US" sz="3200" dirty="0"/>
              <a:t>with Title 13 and non-Title 13 </a:t>
            </a:r>
            <a:r>
              <a:rPr lang="en-US" sz="3200" dirty="0" smtClean="0"/>
              <a:t>materials.</a:t>
            </a:r>
            <a:endParaRPr lang="en-US" sz="3200" dirty="0"/>
          </a:p>
          <a:p>
            <a:pPr lvl="2">
              <a:buSzPct val="100000"/>
            </a:pPr>
            <a:r>
              <a:rPr lang="en-US" sz="2800" dirty="0"/>
              <a:t> </a:t>
            </a:r>
            <a:r>
              <a:rPr lang="en-US" sz="2800" dirty="0" smtClean="0"/>
              <a:t>root directory.</a:t>
            </a:r>
            <a:endParaRPr lang="en-US" sz="2800" dirty="0"/>
          </a:p>
          <a:p>
            <a:pPr lvl="2">
              <a:buSzPct val="100000"/>
            </a:pPr>
            <a:r>
              <a:rPr lang="en-US" sz="2800" dirty="0"/>
              <a:t>“maps” </a:t>
            </a:r>
            <a:r>
              <a:rPr lang="en-US" sz="2800" dirty="0" smtClean="0"/>
              <a:t>folder.</a:t>
            </a:r>
            <a:endParaRPr lang="en-US" dirty="0"/>
          </a:p>
          <a:p>
            <a:pPr lvl="2">
              <a:buSzPct val="100000"/>
            </a:pPr>
            <a:r>
              <a:rPr lang="en-US" sz="2800" dirty="0"/>
              <a:t>“shape” </a:t>
            </a:r>
            <a:r>
              <a:rPr lang="en-US" sz="2800" dirty="0" smtClean="0"/>
              <a:t>folder.</a:t>
            </a:r>
            <a:endParaRPr lang="en-US" sz="2800" dirty="0"/>
          </a:p>
          <a:p>
            <a:r>
              <a:rPr lang="en-US" sz="3600" dirty="0"/>
              <a:t>Digital/Digital </a:t>
            </a:r>
            <a:r>
              <a:rPr lang="en-US" sz="3600" dirty="0" smtClean="0"/>
              <a:t>participants.</a:t>
            </a:r>
            <a:endParaRPr lang="en-US" sz="3600" dirty="0"/>
          </a:p>
          <a:p>
            <a:pPr lvl="1">
              <a:buSzPct val="75000"/>
              <a:buFont typeface="Courier New" panose="02070309020205020404" pitchFamily="49" charset="0"/>
              <a:buChar char="o"/>
            </a:pPr>
            <a:r>
              <a:rPr lang="en-US" sz="3200" dirty="0"/>
              <a:t>Three </a:t>
            </a:r>
            <a:r>
              <a:rPr lang="en-US" sz="3200" dirty="0" smtClean="0"/>
              <a:t>DVDs.</a:t>
            </a:r>
            <a:endParaRPr lang="en-US" sz="3200" dirty="0"/>
          </a:p>
          <a:p>
            <a:pPr lvl="2"/>
            <a:r>
              <a:rPr lang="en-US" sz="2800" dirty="0"/>
              <a:t>One with Title 13 data in “shape” </a:t>
            </a:r>
            <a:r>
              <a:rPr lang="en-US" sz="2800" dirty="0" smtClean="0"/>
              <a:t>folder.</a:t>
            </a:r>
            <a:endParaRPr lang="en-US" sz="2800" dirty="0"/>
          </a:p>
          <a:p>
            <a:pPr lvl="2"/>
            <a:r>
              <a:rPr lang="en-US" sz="2800" dirty="0"/>
              <a:t>One with non-Title 13 data in “</a:t>
            </a:r>
            <a:r>
              <a:rPr lang="en-US" sz="2800" dirty="0" smtClean="0"/>
              <a:t>shape” folder.</a:t>
            </a:r>
            <a:endParaRPr lang="en-US" sz="2800" dirty="0"/>
          </a:p>
          <a:p>
            <a:pPr lvl="2"/>
            <a:r>
              <a:rPr lang="en-US" sz="2800" dirty="0"/>
              <a:t>One with </a:t>
            </a:r>
            <a:r>
              <a:rPr lang="en-US" sz="2800" dirty="0" smtClean="0">
                <a:cs typeface="Times New Roman" panose="02020603050405020304" pitchFamily="18" charset="0"/>
              </a:rPr>
              <a:t>GUPS installation software.</a:t>
            </a:r>
            <a:endParaRPr lang="en-US" sz="2800" dirty="0">
              <a:cs typeface="Times New Roman" panose="02020603050405020304" pitchFamily="18" charset="0"/>
            </a:endParaRPr>
          </a:p>
          <a:p>
            <a:endParaRPr lang="en-US" dirty="0"/>
          </a:p>
        </p:txBody>
      </p:sp>
      <p:sp>
        <p:nvSpPr>
          <p:cNvPr id="6" name="Slide Number Placeholder 5"/>
          <p:cNvSpPr>
            <a:spLocks noGrp="1"/>
          </p:cNvSpPr>
          <p:nvPr>
            <p:ph type="sldNum" sz="quarter" idx="12"/>
          </p:nvPr>
        </p:nvSpPr>
        <p:spPr/>
        <p:txBody>
          <a:bodyPr/>
          <a:lstStyle/>
          <a:p>
            <a:fld id="{03AE04C5-3085-4F64-BC65-54FE2DBF6EB1}" type="slidenum">
              <a:rPr lang="en-US" smtClean="0"/>
              <a:pPr/>
              <a:t>4</a:t>
            </a:fld>
            <a:endParaRPr lang="en-US" dirty="0"/>
          </a:p>
        </p:txBody>
      </p:sp>
    </p:spTree>
    <p:extLst>
      <p:ext uri="{BB962C8B-B14F-4D97-AF65-F5344CB8AC3E}">
        <p14:creationId xmlns:p14="http://schemas.microsoft.com/office/powerpoint/2010/main" val="26095696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3000" y="1371600"/>
            <a:ext cx="10058400" cy="4800600"/>
          </a:xfrm>
        </p:spPr>
        <p:txBody>
          <a:bodyPr>
            <a:normAutofit/>
          </a:bodyPr>
          <a:lstStyle/>
          <a:p>
            <a:r>
              <a:rPr lang="en-US" dirty="0" smtClean="0"/>
              <a:t>root </a:t>
            </a:r>
            <a:r>
              <a:rPr lang="en-US" dirty="0"/>
              <a:t>directory of </a:t>
            </a:r>
            <a:r>
              <a:rPr lang="en-US" dirty="0" smtClean="0"/>
              <a:t>DVD.</a:t>
            </a:r>
            <a:endParaRPr lang="en-US" dirty="0"/>
          </a:p>
          <a:p>
            <a:pPr lvl="1">
              <a:buSzPct val="75000"/>
              <a:buFont typeface="Courier New" panose="02070309020205020404" pitchFamily="49" charset="0"/>
              <a:buChar char="o"/>
            </a:pPr>
            <a:r>
              <a:rPr lang="en-US" dirty="0" smtClean="0"/>
              <a:t>2020LUCA_&lt;</a:t>
            </a:r>
            <a:r>
              <a:rPr lang="en-US" dirty="0" err="1" smtClean="0"/>
              <a:t>EntityID</a:t>
            </a:r>
            <a:r>
              <a:rPr lang="en-US" dirty="0" smtClean="0"/>
              <a:t>&gt;_address_countlist.csv</a:t>
            </a:r>
          </a:p>
          <a:p>
            <a:pPr lvl="1">
              <a:buSzPct val="75000"/>
              <a:buFont typeface="Courier New" panose="02070309020205020404" pitchFamily="49" charset="0"/>
              <a:buChar char="o"/>
            </a:pPr>
            <a:r>
              <a:rPr lang="en-US" dirty="0" smtClean="0"/>
              <a:t>2020LUCA_digital_respondent_guide.pdf</a:t>
            </a:r>
          </a:p>
          <a:p>
            <a:pPr lvl="1">
              <a:buSzPct val="75000"/>
              <a:buFont typeface="Courier New" panose="02070309020205020404" pitchFamily="49" charset="0"/>
              <a:buChar char="o"/>
            </a:pPr>
            <a:r>
              <a:rPr lang="en-US" dirty="0"/>
              <a:t>2020LUCA_header_file.txt</a:t>
            </a:r>
          </a:p>
          <a:p>
            <a:pPr lvl="1">
              <a:buSzPct val="75000"/>
              <a:buFont typeface="Courier New" panose="02070309020205020404" pitchFamily="49" charset="0"/>
              <a:buChar char="o"/>
            </a:pPr>
            <a:r>
              <a:rPr lang="en-US" dirty="0" smtClean="0"/>
              <a:t>LUCA20_inventory.pdf</a:t>
            </a:r>
          </a:p>
          <a:p>
            <a:pPr lvl="1">
              <a:buSzPct val="75000"/>
              <a:buFont typeface="Courier New" panose="02070309020205020404" pitchFamily="49" charset="0"/>
              <a:buChar char="o"/>
            </a:pPr>
            <a:r>
              <a:rPr lang="en-US" dirty="0" smtClean="0"/>
              <a:t>Readmefirst4.txt</a:t>
            </a:r>
            <a:endParaRPr lang="en-US" dirty="0"/>
          </a:p>
          <a:p>
            <a:r>
              <a:rPr lang="en-US" dirty="0" smtClean="0"/>
              <a:t>“</a:t>
            </a:r>
            <a:r>
              <a:rPr lang="en-US" dirty="0"/>
              <a:t>shape” </a:t>
            </a:r>
            <a:r>
              <a:rPr lang="en-US" dirty="0" smtClean="0"/>
              <a:t>folder.</a:t>
            </a:r>
            <a:endParaRPr lang="en-US" dirty="0"/>
          </a:p>
          <a:p>
            <a:pPr lvl="1">
              <a:buSzPct val="75000"/>
              <a:buFont typeface="Courier New" panose="02070309020205020404" pitchFamily="49" charset="0"/>
              <a:buChar char="o"/>
            </a:pPr>
            <a:r>
              <a:rPr lang="en-US" b="1" dirty="0"/>
              <a:t>2020LUCA_&lt;</a:t>
            </a:r>
            <a:r>
              <a:rPr lang="en-US" b="1" dirty="0" err="1"/>
              <a:t>EntityID</a:t>
            </a:r>
            <a:r>
              <a:rPr lang="en-US" b="1" dirty="0"/>
              <a:t>&gt;_</a:t>
            </a:r>
            <a:r>
              <a:rPr lang="en-US" b="1" dirty="0" smtClean="0"/>
              <a:t>DISK1of2.exe </a:t>
            </a:r>
            <a:r>
              <a:rPr lang="en-US" b="1" dirty="0"/>
              <a:t>(**Title 13 material</a:t>
            </a:r>
            <a:r>
              <a:rPr lang="en-US" b="1" dirty="0" smtClean="0"/>
              <a:t>**).</a:t>
            </a:r>
            <a:endParaRPr lang="en-US" b="1" dirty="0"/>
          </a:p>
          <a:p>
            <a:pPr lvl="1"/>
            <a:endParaRPr lang="en-US" dirty="0" smtClean="0"/>
          </a:p>
          <a:p>
            <a:pPr marL="0" indent="0">
              <a:buNone/>
            </a:pPr>
            <a:endParaRPr lang="en-US" dirty="0" smtClean="0">
              <a:latin typeface="Calibri" panose="020F0502020204030204" pitchFamily="34" charset="0"/>
              <a:cs typeface="Times New Roman" panose="02020603050405020304" pitchFamily="18" charset="0"/>
            </a:endParaRPr>
          </a:p>
        </p:txBody>
      </p:sp>
      <p:sp>
        <p:nvSpPr>
          <p:cNvPr id="5" name="Title 1"/>
          <p:cNvSpPr>
            <a:spLocks noGrp="1"/>
          </p:cNvSpPr>
          <p:nvPr>
            <p:ph type="title"/>
          </p:nvPr>
        </p:nvSpPr>
        <p:spPr>
          <a:xfrm>
            <a:off x="304800" y="19050"/>
            <a:ext cx="11887200" cy="1352550"/>
          </a:xfrm>
        </p:spPr>
        <p:txBody>
          <a:bodyPr>
            <a:normAutofit fontScale="90000"/>
          </a:bodyPr>
          <a:lstStyle/>
          <a:p>
            <a:r>
              <a:rPr lang="en-US" sz="4900" b="1" dirty="0" smtClean="0">
                <a:solidFill>
                  <a:srgbClr val="C00000"/>
                </a:solidFill>
              </a:rPr>
              <a:t>DVD layout and content:</a:t>
            </a:r>
            <a:r>
              <a:rPr lang="en-US" b="1" dirty="0" smtClean="0">
                <a:solidFill>
                  <a:srgbClr val="C00000"/>
                </a:solidFill>
              </a:rPr>
              <a:t/>
            </a:r>
            <a:br>
              <a:rPr lang="en-US" b="1" dirty="0" smtClean="0">
                <a:solidFill>
                  <a:srgbClr val="C00000"/>
                </a:solidFill>
              </a:rPr>
            </a:br>
            <a:r>
              <a:rPr lang="en-US" sz="4000" b="1" dirty="0" smtClean="0">
                <a:solidFill>
                  <a:srgbClr val="C00000"/>
                </a:solidFill>
              </a:rPr>
              <a:t>Digital </a:t>
            </a:r>
            <a:r>
              <a:rPr lang="en-US" sz="4000" b="1" dirty="0">
                <a:solidFill>
                  <a:srgbClr val="C00000"/>
                </a:solidFill>
              </a:rPr>
              <a:t>Address List and </a:t>
            </a:r>
            <a:r>
              <a:rPr lang="en-US" sz="4000" b="1" dirty="0" smtClean="0">
                <a:solidFill>
                  <a:srgbClr val="C00000"/>
                </a:solidFill>
              </a:rPr>
              <a:t>Large Format Paper maps </a:t>
            </a:r>
            <a:r>
              <a:rPr lang="en-US" sz="3100" b="1" dirty="0" smtClean="0">
                <a:solidFill>
                  <a:srgbClr val="C00000"/>
                </a:solidFill>
              </a:rPr>
              <a:t>(Digital/Paper)</a:t>
            </a:r>
            <a:endParaRPr lang="en-US" sz="3100" b="1" dirty="0">
              <a:solidFill>
                <a:srgbClr val="C00000"/>
              </a:solidFill>
            </a:endParaRPr>
          </a:p>
        </p:txBody>
      </p:sp>
      <p:sp>
        <p:nvSpPr>
          <p:cNvPr id="6" name="Slide Number Placeholder 5"/>
          <p:cNvSpPr>
            <a:spLocks noGrp="1"/>
          </p:cNvSpPr>
          <p:nvPr>
            <p:ph type="sldNum" sz="quarter" idx="12"/>
          </p:nvPr>
        </p:nvSpPr>
        <p:spPr/>
        <p:txBody>
          <a:bodyPr/>
          <a:lstStyle/>
          <a:p>
            <a:fld id="{03AE04C5-3085-4F64-BC65-54FE2DBF6EB1}" type="slidenum">
              <a:rPr lang="en-US" smtClean="0"/>
              <a:pPr/>
              <a:t>5</a:t>
            </a:fld>
            <a:endParaRPr lang="en-US" dirty="0"/>
          </a:p>
        </p:txBody>
      </p:sp>
    </p:spTree>
    <p:extLst>
      <p:ext uri="{BB962C8B-B14F-4D97-AF65-F5344CB8AC3E}">
        <p14:creationId xmlns:p14="http://schemas.microsoft.com/office/powerpoint/2010/main" val="111357482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3000" y="1371600"/>
            <a:ext cx="10058400" cy="4800600"/>
          </a:xfrm>
        </p:spPr>
        <p:txBody>
          <a:bodyPr>
            <a:normAutofit/>
          </a:bodyPr>
          <a:lstStyle/>
          <a:p>
            <a:r>
              <a:rPr lang="en-US" dirty="0" smtClean="0"/>
              <a:t>One DVD with two folders </a:t>
            </a:r>
            <a:r>
              <a:rPr lang="en-US" i="1" dirty="0" smtClean="0"/>
              <a:t>(detailed on next slide).</a:t>
            </a:r>
          </a:p>
          <a:p>
            <a:r>
              <a:rPr lang="en-US" dirty="0" smtClean="0"/>
              <a:t>root </a:t>
            </a:r>
            <a:r>
              <a:rPr lang="en-US" dirty="0"/>
              <a:t>directory of </a:t>
            </a:r>
            <a:r>
              <a:rPr lang="en-US" dirty="0" smtClean="0"/>
              <a:t>DVD.</a:t>
            </a:r>
            <a:endParaRPr lang="en-US" dirty="0"/>
          </a:p>
          <a:p>
            <a:pPr lvl="1">
              <a:buSzPct val="75000"/>
              <a:buFont typeface="Courier New" panose="02070309020205020404" pitchFamily="49" charset="0"/>
              <a:buChar char="o"/>
            </a:pPr>
            <a:r>
              <a:rPr lang="en-US" dirty="0" smtClean="0"/>
              <a:t>2020LUCA_&lt;</a:t>
            </a:r>
            <a:r>
              <a:rPr lang="en-US" dirty="0" err="1" smtClean="0"/>
              <a:t>EntityID</a:t>
            </a:r>
            <a:r>
              <a:rPr lang="en-US" dirty="0" smtClean="0"/>
              <a:t>&gt;_address_countlist.csv</a:t>
            </a:r>
          </a:p>
          <a:p>
            <a:pPr lvl="1">
              <a:buSzPct val="75000"/>
              <a:buFont typeface="Courier New" panose="02070309020205020404" pitchFamily="49" charset="0"/>
              <a:buChar char="o"/>
            </a:pPr>
            <a:r>
              <a:rPr lang="en-US" dirty="0" smtClean="0"/>
              <a:t>2020LUCA_digital_respondent_guide.pdf</a:t>
            </a:r>
          </a:p>
          <a:p>
            <a:pPr lvl="1">
              <a:buSzPct val="75000"/>
              <a:buFont typeface="Courier New" panose="02070309020205020404" pitchFamily="49" charset="0"/>
              <a:buChar char="o"/>
            </a:pPr>
            <a:r>
              <a:rPr lang="en-US" dirty="0"/>
              <a:t>2020LUCA_header_file.txt</a:t>
            </a:r>
          </a:p>
          <a:p>
            <a:pPr lvl="1">
              <a:buSzPct val="75000"/>
              <a:buFont typeface="Courier New" panose="02070309020205020404" pitchFamily="49" charset="0"/>
              <a:buChar char="o"/>
            </a:pPr>
            <a:r>
              <a:rPr lang="en-US" dirty="0" smtClean="0"/>
              <a:t>LUCA20_inventory.pdf</a:t>
            </a:r>
          </a:p>
          <a:p>
            <a:pPr lvl="1">
              <a:buSzPct val="75000"/>
              <a:buFont typeface="Courier New" panose="02070309020205020404" pitchFamily="49" charset="0"/>
              <a:buChar char="o"/>
            </a:pPr>
            <a:r>
              <a:rPr lang="en-US" dirty="0" smtClean="0"/>
              <a:t>Readmefirst5.txt</a:t>
            </a:r>
            <a:endParaRPr lang="en-US" dirty="0"/>
          </a:p>
          <a:p>
            <a:pPr marL="0" indent="0">
              <a:buNone/>
            </a:pPr>
            <a:endParaRPr lang="en-US" dirty="0" smtClean="0"/>
          </a:p>
          <a:p>
            <a:pPr marL="0" indent="0">
              <a:buNone/>
            </a:pPr>
            <a:endParaRPr lang="en-US" dirty="0" smtClean="0">
              <a:latin typeface="Calibri" panose="020F0502020204030204" pitchFamily="34" charset="0"/>
              <a:cs typeface="Times New Roman" panose="02020603050405020304" pitchFamily="18" charset="0"/>
            </a:endParaRPr>
          </a:p>
        </p:txBody>
      </p:sp>
      <p:sp>
        <p:nvSpPr>
          <p:cNvPr id="5" name="Title 1"/>
          <p:cNvSpPr>
            <a:spLocks noGrp="1"/>
          </p:cNvSpPr>
          <p:nvPr>
            <p:ph type="title"/>
          </p:nvPr>
        </p:nvSpPr>
        <p:spPr>
          <a:xfrm>
            <a:off x="533400" y="19050"/>
            <a:ext cx="11277600" cy="1352550"/>
          </a:xfrm>
        </p:spPr>
        <p:txBody>
          <a:bodyPr>
            <a:normAutofit/>
          </a:bodyPr>
          <a:lstStyle/>
          <a:p>
            <a:r>
              <a:rPr lang="en-US" b="1" dirty="0" smtClean="0">
                <a:solidFill>
                  <a:srgbClr val="C00000"/>
                </a:solidFill>
              </a:rPr>
              <a:t>DVD layout and content:</a:t>
            </a:r>
            <a:br>
              <a:rPr lang="en-US" b="1" dirty="0" smtClean="0">
                <a:solidFill>
                  <a:srgbClr val="C00000"/>
                </a:solidFill>
              </a:rPr>
            </a:br>
            <a:r>
              <a:rPr lang="en-US" sz="3600" b="1" dirty="0" smtClean="0">
                <a:solidFill>
                  <a:srgbClr val="C00000"/>
                </a:solidFill>
              </a:rPr>
              <a:t>Digital </a:t>
            </a:r>
            <a:r>
              <a:rPr lang="en-US" sz="3600" b="1" dirty="0">
                <a:solidFill>
                  <a:srgbClr val="C00000"/>
                </a:solidFill>
              </a:rPr>
              <a:t>Address List and </a:t>
            </a:r>
            <a:r>
              <a:rPr lang="en-US" sz="3600" b="1" dirty="0" smtClean="0">
                <a:solidFill>
                  <a:srgbClr val="C00000"/>
                </a:solidFill>
              </a:rPr>
              <a:t>Paper/PDF </a:t>
            </a:r>
            <a:r>
              <a:rPr lang="en-US" sz="2800" b="1" dirty="0" smtClean="0">
                <a:solidFill>
                  <a:srgbClr val="C00000"/>
                </a:solidFill>
              </a:rPr>
              <a:t>(Digital/</a:t>
            </a:r>
            <a:r>
              <a:rPr lang="en-US" sz="2800" b="1" dirty="0" err="1" smtClean="0">
                <a:solidFill>
                  <a:srgbClr val="C00000"/>
                </a:solidFill>
              </a:rPr>
              <a:t>PaperPDF</a:t>
            </a:r>
            <a:r>
              <a:rPr lang="en-US" sz="2800" b="1" dirty="0" smtClean="0">
                <a:solidFill>
                  <a:srgbClr val="C00000"/>
                </a:solidFill>
              </a:rPr>
              <a:t>)</a:t>
            </a:r>
            <a:endParaRPr lang="en-US" sz="2800" b="1" dirty="0">
              <a:solidFill>
                <a:srgbClr val="C00000"/>
              </a:solidFill>
            </a:endParaRPr>
          </a:p>
        </p:txBody>
      </p:sp>
      <p:sp>
        <p:nvSpPr>
          <p:cNvPr id="6" name="Slide Number Placeholder 5"/>
          <p:cNvSpPr>
            <a:spLocks noGrp="1"/>
          </p:cNvSpPr>
          <p:nvPr>
            <p:ph type="sldNum" sz="quarter" idx="12"/>
          </p:nvPr>
        </p:nvSpPr>
        <p:spPr/>
        <p:txBody>
          <a:bodyPr/>
          <a:lstStyle/>
          <a:p>
            <a:fld id="{03AE04C5-3085-4F64-BC65-54FE2DBF6EB1}" type="slidenum">
              <a:rPr lang="en-US" smtClean="0"/>
              <a:pPr/>
              <a:t>6</a:t>
            </a:fld>
            <a:endParaRPr lang="en-US" dirty="0"/>
          </a:p>
        </p:txBody>
      </p:sp>
    </p:spTree>
    <p:extLst>
      <p:ext uri="{BB962C8B-B14F-4D97-AF65-F5344CB8AC3E}">
        <p14:creationId xmlns:p14="http://schemas.microsoft.com/office/powerpoint/2010/main" val="143943462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04900" y="1371600"/>
            <a:ext cx="10134600" cy="4800600"/>
          </a:xfrm>
        </p:spPr>
        <p:txBody>
          <a:bodyPr>
            <a:normAutofit/>
          </a:bodyPr>
          <a:lstStyle/>
          <a:p>
            <a:r>
              <a:rPr lang="en-US" dirty="0" smtClean="0"/>
              <a:t>“maps” folder.</a:t>
            </a:r>
          </a:p>
          <a:p>
            <a:pPr lvl="1">
              <a:buSzPct val="75000"/>
              <a:buFont typeface="Courier New" panose="02070309020205020404" pitchFamily="49" charset="0"/>
              <a:buChar char="o"/>
            </a:pPr>
            <a:r>
              <a:rPr lang="en-US" dirty="0" smtClean="0"/>
              <a:t>About_the_maps.pdf</a:t>
            </a:r>
          </a:p>
          <a:p>
            <a:pPr lvl="1">
              <a:buSzPct val="75000"/>
              <a:buFont typeface="Courier New" panose="02070309020205020404" pitchFamily="49" charset="0"/>
              <a:buChar char="o"/>
            </a:pPr>
            <a:r>
              <a:rPr lang="en-US" dirty="0" smtClean="0"/>
              <a:t>LUCA20&lt;</a:t>
            </a:r>
            <a:r>
              <a:rPr lang="en-US" dirty="0" err="1" smtClean="0"/>
              <a:t>EntType</a:t>
            </a:r>
            <a:r>
              <a:rPr lang="en-US" dirty="0" smtClean="0"/>
              <a:t>&gt;&lt;</a:t>
            </a:r>
            <a:r>
              <a:rPr lang="en-US" dirty="0" err="1" smtClean="0"/>
              <a:t>EntCode</a:t>
            </a:r>
            <a:r>
              <a:rPr lang="en-US" dirty="0" smtClean="0"/>
              <a:t>&gt;.pdf</a:t>
            </a:r>
          </a:p>
          <a:p>
            <a:pPr lvl="1">
              <a:buSzPct val="75000"/>
              <a:buFont typeface="Courier New" panose="02070309020205020404" pitchFamily="49" charset="0"/>
              <a:buChar char="o"/>
            </a:pPr>
            <a:r>
              <a:rPr lang="en-US" dirty="0" smtClean="0"/>
              <a:t>LUCA20&lt;</a:t>
            </a:r>
            <a:r>
              <a:rPr lang="en-US" dirty="0" err="1" smtClean="0"/>
              <a:t>EntType</a:t>
            </a:r>
            <a:r>
              <a:rPr lang="en-US" dirty="0" smtClean="0"/>
              <a:t>&lt;&gt;</a:t>
            </a:r>
            <a:r>
              <a:rPr lang="en-US" dirty="0" err="1" smtClean="0"/>
              <a:t>EntCode</a:t>
            </a:r>
            <a:r>
              <a:rPr lang="en-US" dirty="0" smtClean="0"/>
              <a:t>&gt;_BLK2MS.txt</a:t>
            </a:r>
          </a:p>
          <a:p>
            <a:pPr lvl="1">
              <a:buSzPct val="75000"/>
              <a:buFont typeface="Courier New" panose="02070309020205020404" pitchFamily="49" charset="0"/>
              <a:buChar char="o"/>
            </a:pPr>
            <a:r>
              <a:rPr lang="en-US" dirty="0" smtClean="0"/>
              <a:t>Readme.txt</a:t>
            </a:r>
          </a:p>
          <a:p>
            <a:pPr lvl="1">
              <a:buSzPct val="75000"/>
              <a:buFont typeface="Courier New" panose="02070309020205020404" pitchFamily="49" charset="0"/>
              <a:buChar char="o"/>
            </a:pPr>
            <a:r>
              <a:rPr lang="en-US" b="1" dirty="0" smtClean="0"/>
              <a:t>Title13_BlockMaps.exe (**Title 13 material**).</a:t>
            </a:r>
          </a:p>
          <a:p>
            <a:r>
              <a:rPr lang="en-US" dirty="0" smtClean="0"/>
              <a:t>“shape” folder.</a:t>
            </a:r>
          </a:p>
          <a:p>
            <a:pPr lvl="1">
              <a:buSzPct val="75000"/>
              <a:buFont typeface="Courier New" panose="02070309020205020404" pitchFamily="49" charset="0"/>
              <a:buChar char="o"/>
            </a:pPr>
            <a:r>
              <a:rPr lang="en-US" b="1" dirty="0" smtClean="0"/>
              <a:t>2020LUCA</a:t>
            </a:r>
            <a:r>
              <a:rPr lang="en-US" b="1" dirty="0"/>
              <a:t>_&lt;</a:t>
            </a:r>
            <a:r>
              <a:rPr lang="en-US" b="1" dirty="0" err="1"/>
              <a:t>EntityID</a:t>
            </a:r>
            <a:r>
              <a:rPr lang="en-US" b="1" dirty="0"/>
              <a:t>&gt;_</a:t>
            </a:r>
            <a:r>
              <a:rPr lang="en-US" b="1" dirty="0" smtClean="0"/>
              <a:t>DISK1of2.exe </a:t>
            </a:r>
            <a:r>
              <a:rPr lang="en-US" b="1" dirty="0"/>
              <a:t>(**Title 13 material</a:t>
            </a:r>
            <a:r>
              <a:rPr lang="en-US" b="1" dirty="0" smtClean="0"/>
              <a:t>**).</a:t>
            </a:r>
            <a:endParaRPr lang="en-US" b="1" dirty="0"/>
          </a:p>
          <a:p>
            <a:pPr lvl="1"/>
            <a:endParaRPr lang="en-US" dirty="0" smtClean="0"/>
          </a:p>
          <a:p>
            <a:pPr marL="0" indent="0">
              <a:buNone/>
            </a:pPr>
            <a:endParaRPr lang="en-US" dirty="0" smtClean="0">
              <a:latin typeface="Calibri" panose="020F0502020204030204" pitchFamily="34" charset="0"/>
              <a:cs typeface="Times New Roman" panose="02020603050405020304" pitchFamily="18" charset="0"/>
            </a:endParaRPr>
          </a:p>
        </p:txBody>
      </p:sp>
      <p:sp>
        <p:nvSpPr>
          <p:cNvPr id="5" name="Title 1"/>
          <p:cNvSpPr>
            <a:spLocks noGrp="1"/>
          </p:cNvSpPr>
          <p:nvPr>
            <p:ph type="title"/>
          </p:nvPr>
        </p:nvSpPr>
        <p:spPr>
          <a:xfrm>
            <a:off x="533400" y="19050"/>
            <a:ext cx="11277600" cy="1352550"/>
          </a:xfrm>
        </p:spPr>
        <p:txBody>
          <a:bodyPr>
            <a:normAutofit/>
          </a:bodyPr>
          <a:lstStyle/>
          <a:p>
            <a:r>
              <a:rPr lang="en-US" b="1" dirty="0" smtClean="0">
                <a:solidFill>
                  <a:srgbClr val="C00000"/>
                </a:solidFill>
              </a:rPr>
              <a:t>DVD layout and content (cont’d):</a:t>
            </a:r>
            <a:br>
              <a:rPr lang="en-US" b="1" dirty="0" smtClean="0">
                <a:solidFill>
                  <a:srgbClr val="C00000"/>
                </a:solidFill>
              </a:rPr>
            </a:br>
            <a:r>
              <a:rPr lang="en-US" sz="3600" b="1" dirty="0" smtClean="0">
                <a:solidFill>
                  <a:srgbClr val="C00000"/>
                </a:solidFill>
              </a:rPr>
              <a:t>Digital Address List and Paper/PDF </a:t>
            </a:r>
            <a:r>
              <a:rPr lang="en-US" sz="2800" b="1" dirty="0" smtClean="0">
                <a:solidFill>
                  <a:srgbClr val="C00000"/>
                </a:solidFill>
              </a:rPr>
              <a:t>(Digital/</a:t>
            </a:r>
            <a:r>
              <a:rPr lang="en-US" sz="2800" b="1" dirty="0" err="1" smtClean="0">
                <a:solidFill>
                  <a:srgbClr val="C00000"/>
                </a:solidFill>
              </a:rPr>
              <a:t>PaperPDF</a:t>
            </a:r>
            <a:r>
              <a:rPr lang="en-US" sz="2800" b="1" dirty="0" smtClean="0">
                <a:solidFill>
                  <a:srgbClr val="C00000"/>
                </a:solidFill>
              </a:rPr>
              <a:t>)</a:t>
            </a:r>
            <a:endParaRPr lang="en-US" sz="2800" b="1" dirty="0">
              <a:solidFill>
                <a:srgbClr val="C00000"/>
              </a:solidFill>
            </a:endParaRPr>
          </a:p>
        </p:txBody>
      </p:sp>
      <p:sp>
        <p:nvSpPr>
          <p:cNvPr id="6" name="Slide Number Placeholder 5"/>
          <p:cNvSpPr>
            <a:spLocks noGrp="1"/>
          </p:cNvSpPr>
          <p:nvPr>
            <p:ph type="sldNum" sz="quarter" idx="12"/>
          </p:nvPr>
        </p:nvSpPr>
        <p:spPr/>
        <p:txBody>
          <a:bodyPr/>
          <a:lstStyle/>
          <a:p>
            <a:fld id="{03AE04C5-3085-4F64-BC65-54FE2DBF6EB1}" type="slidenum">
              <a:rPr lang="en-US" smtClean="0"/>
              <a:pPr/>
              <a:t>7</a:t>
            </a:fld>
            <a:endParaRPr lang="en-US" dirty="0"/>
          </a:p>
        </p:txBody>
      </p:sp>
    </p:spTree>
    <p:extLst>
      <p:ext uri="{BB962C8B-B14F-4D97-AF65-F5344CB8AC3E}">
        <p14:creationId xmlns:p14="http://schemas.microsoft.com/office/powerpoint/2010/main" val="12540572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609600" y="10886"/>
            <a:ext cx="10972800" cy="1143000"/>
          </a:xfrm>
        </p:spPr>
        <p:txBody>
          <a:bodyPr>
            <a:normAutofit fontScale="90000"/>
          </a:bodyPr>
          <a:lstStyle/>
          <a:p>
            <a:r>
              <a:rPr lang="en-US" sz="4900" b="1" dirty="0" smtClean="0">
                <a:solidFill>
                  <a:srgbClr val="C00000"/>
                </a:solidFill>
              </a:rPr>
              <a:t>DVD layout and content:</a:t>
            </a:r>
            <a:r>
              <a:rPr lang="en-US" b="1" dirty="0" smtClean="0">
                <a:solidFill>
                  <a:srgbClr val="C00000"/>
                </a:solidFill>
              </a:rPr>
              <a:t/>
            </a:r>
            <a:br>
              <a:rPr lang="en-US" b="1" dirty="0" smtClean="0">
                <a:solidFill>
                  <a:srgbClr val="C00000"/>
                </a:solidFill>
              </a:rPr>
            </a:br>
            <a:r>
              <a:rPr lang="en-US" sz="4000" b="1" dirty="0" smtClean="0">
                <a:solidFill>
                  <a:srgbClr val="C00000"/>
                </a:solidFill>
              </a:rPr>
              <a:t>Digital </a:t>
            </a:r>
            <a:r>
              <a:rPr lang="en-US" sz="4000" b="1" dirty="0">
                <a:solidFill>
                  <a:srgbClr val="C00000"/>
                </a:solidFill>
              </a:rPr>
              <a:t>Address List and </a:t>
            </a:r>
            <a:r>
              <a:rPr lang="en-US" sz="4000" b="1" dirty="0" smtClean="0">
                <a:solidFill>
                  <a:srgbClr val="C00000"/>
                </a:solidFill>
              </a:rPr>
              <a:t>Digital Map </a:t>
            </a:r>
            <a:r>
              <a:rPr lang="en-US" sz="3100" b="1" dirty="0" smtClean="0">
                <a:solidFill>
                  <a:srgbClr val="C00000"/>
                </a:solidFill>
              </a:rPr>
              <a:t>(Digital/Digital)</a:t>
            </a:r>
            <a:endParaRPr lang="en-US" sz="3100" b="1" dirty="0">
              <a:solidFill>
                <a:srgbClr val="C00000"/>
              </a:solidFill>
            </a:endParaRPr>
          </a:p>
        </p:txBody>
      </p:sp>
      <p:sp>
        <p:nvSpPr>
          <p:cNvPr id="3" name="Content Placeholder 2"/>
          <p:cNvSpPr>
            <a:spLocks noGrp="1"/>
          </p:cNvSpPr>
          <p:nvPr>
            <p:ph sz="half" idx="1"/>
          </p:nvPr>
        </p:nvSpPr>
        <p:spPr>
          <a:xfrm>
            <a:off x="609600" y="1181909"/>
            <a:ext cx="5867400" cy="4525963"/>
          </a:xfrm>
        </p:spPr>
        <p:txBody>
          <a:bodyPr>
            <a:normAutofit/>
          </a:bodyPr>
          <a:lstStyle/>
          <a:p>
            <a:r>
              <a:rPr lang="en-US" sz="3200" dirty="0"/>
              <a:t>DVD with GUPS installation </a:t>
            </a:r>
            <a:r>
              <a:rPr lang="en-US" sz="3200" dirty="0" smtClean="0"/>
              <a:t>software.</a:t>
            </a:r>
            <a:endParaRPr lang="en-US" sz="3200" dirty="0"/>
          </a:p>
          <a:p>
            <a:r>
              <a:rPr lang="en-US" sz="3200" dirty="0"/>
              <a:t>DVD with Title 13 </a:t>
            </a:r>
            <a:r>
              <a:rPr lang="en-US" sz="3200" dirty="0" smtClean="0"/>
              <a:t>data.</a:t>
            </a:r>
            <a:endParaRPr lang="en-US" sz="3200" dirty="0"/>
          </a:p>
          <a:p>
            <a:pPr lvl="1">
              <a:buSzPct val="75000"/>
              <a:buFont typeface="Courier New" panose="02070309020205020404" pitchFamily="49" charset="0"/>
              <a:buChar char="o"/>
            </a:pPr>
            <a:r>
              <a:rPr lang="en-US" sz="2800" dirty="0"/>
              <a:t>“shape” </a:t>
            </a:r>
            <a:r>
              <a:rPr lang="en-US" sz="2800" dirty="0" smtClean="0"/>
              <a:t>folder.</a:t>
            </a:r>
            <a:endParaRPr lang="en-US" sz="2800" dirty="0"/>
          </a:p>
          <a:p>
            <a:pPr lvl="2"/>
            <a:r>
              <a:rPr lang="en-US" sz="2300" b="1" dirty="0"/>
              <a:t>2020LUCA_&lt;</a:t>
            </a:r>
            <a:r>
              <a:rPr lang="en-US" sz="2300" b="1" dirty="0" err="1"/>
              <a:t>EntityID</a:t>
            </a:r>
            <a:r>
              <a:rPr lang="en-US" sz="2300" b="1" dirty="0"/>
              <a:t>&gt;_DISK1of2.exe (**Title 13 material</a:t>
            </a:r>
            <a:r>
              <a:rPr lang="en-US" sz="2300" b="1" dirty="0" smtClean="0"/>
              <a:t>**).</a:t>
            </a:r>
            <a:endParaRPr lang="en-US" sz="2300" dirty="0"/>
          </a:p>
          <a:p>
            <a:pPr marL="0" indent="0">
              <a:buNone/>
            </a:pPr>
            <a:endParaRPr lang="en-US" dirty="0" smtClean="0">
              <a:latin typeface="Calibri" panose="020F0502020204030204" pitchFamily="34" charset="0"/>
              <a:cs typeface="Times New Roman" panose="02020603050405020304" pitchFamily="18" charset="0"/>
            </a:endParaRPr>
          </a:p>
        </p:txBody>
      </p:sp>
      <p:sp>
        <p:nvSpPr>
          <p:cNvPr id="2" name="Content Placeholder 1"/>
          <p:cNvSpPr>
            <a:spLocks noGrp="1"/>
          </p:cNvSpPr>
          <p:nvPr>
            <p:ph sz="half" idx="2"/>
          </p:nvPr>
        </p:nvSpPr>
        <p:spPr>
          <a:xfrm>
            <a:off x="5715000" y="1153886"/>
            <a:ext cx="6248400" cy="4525963"/>
          </a:xfrm>
        </p:spPr>
        <p:txBody>
          <a:bodyPr>
            <a:normAutofit/>
          </a:bodyPr>
          <a:lstStyle/>
          <a:p>
            <a:r>
              <a:rPr lang="en-US" sz="3200" dirty="0"/>
              <a:t>DVD with non-Title 13 </a:t>
            </a:r>
            <a:r>
              <a:rPr lang="en-US" sz="3200" dirty="0" smtClean="0"/>
              <a:t>data.</a:t>
            </a:r>
            <a:endParaRPr lang="en-US" sz="3200" dirty="0"/>
          </a:p>
          <a:p>
            <a:pPr lvl="1">
              <a:buSzPct val="75000"/>
              <a:buFont typeface="Courier New" panose="02070309020205020404" pitchFamily="49" charset="0"/>
              <a:buChar char="o"/>
            </a:pPr>
            <a:r>
              <a:rPr lang="en-US" sz="2800" dirty="0"/>
              <a:t>Root directory of </a:t>
            </a:r>
            <a:r>
              <a:rPr lang="en-US" sz="2800" dirty="0" smtClean="0"/>
              <a:t>DVD.</a:t>
            </a:r>
            <a:endParaRPr lang="en-US" sz="2800" dirty="0"/>
          </a:p>
          <a:p>
            <a:pPr lvl="2"/>
            <a:r>
              <a:rPr lang="en-US" sz="2300" dirty="0"/>
              <a:t>2020LUCA_digital_respondent_guide.pdf</a:t>
            </a:r>
          </a:p>
          <a:p>
            <a:pPr lvl="2"/>
            <a:r>
              <a:rPr lang="en-US" sz="2300" dirty="0"/>
              <a:t>2020LUCA_GUPS_respondent_guide.pdf</a:t>
            </a:r>
          </a:p>
          <a:p>
            <a:pPr lvl="2"/>
            <a:r>
              <a:rPr lang="en-US" sz="2300" dirty="0"/>
              <a:t>2020LUCA_header_file.txt</a:t>
            </a:r>
          </a:p>
          <a:p>
            <a:pPr lvl="2"/>
            <a:r>
              <a:rPr lang="en-US" sz="2300" dirty="0"/>
              <a:t>LUCA20_inventory.pdf</a:t>
            </a:r>
          </a:p>
          <a:p>
            <a:pPr lvl="2"/>
            <a:r>
              <a:rPr lang="en-US" sz="2300" dirty="0"/>
              <a:t>Readmefirst6.txt</a:t>
            </a:r>
          </a:p>
          <a:p>
            <a:pPr lvl="1">
              <a:buSzPct val="75000"/>
              <a:buFont typeface="Courier New" panose="02070309020205020404" pitchFamily="49" charset="0"/>
              <a:buChar char="o"/>
            </a:pPr>
            <a:r>
              <a:rPr lang="en-US" dirty="0"/>
              <a:t>“</a:t>
            </a:r>
            <a:r>
              <a:rPr lang="en-US" sz="2800" dirty="0"/>
              <a:t>shape” </a:t>
            </a:r>
            <a:r>
              <a:rPr lang="en-US" sz="2800" dirty="0" smtClean="0"/>
              <a:t>folder.</a:t>
            </a:r>
            <a:endParaRPr lang="en-US" sz="2800" dirty="0"/>
          </a:p>
          <a:p>
            <a:pPr lvl="2"/>
            <a:r>
              <a:rPr lang="en-US" sz="2400" dirty="0"/>
              <a:t>2020LUCA_&lt;</a:t>
            </a:r>
            <a:r>
              <a:rPr lang="en-US" sz="2400" dirty="0" err="1"/>
              <a:t>EntityID</a:t>
            </a:r>
            <a:r>
              <a:rPr lang="en-US" sz="2400" dirty="0"/>
              <a:t>&gt;_DISK2of2.exe</a:t>
            </a:r>
          </a:p>
          <a:p>
            <a:endParaRPr lang="en-US" dirty="0"/>
          </a:p>
        </p:txBody>
      </p:sp>
      <p:sp>
        <p:nvSpPr>
          <p:cNvPr id="7" name="Slide Number Placeholder 6"/>
          <p:cNvSpPr>
            <a:spLocks noGrp="1"/>
          </p:cNvSpPr>
          <p:nvPr>
            <p:ph type="sldNum" sz="quarter" idx="12"/>
          </p:nvPr>
        </p:nvSpPr>
        <p:spPr/>
        <p:txBody>
          <a:bodyPr/>
          <a:lstStyle/>
          <a:p>
            <a:fld id="{03AE04C5-3085-4F64-BC65-54FE2DBF6EB1}" type="slidenum">
              <a:rPr lang="en-US" smtClean="0"/>
              <a:pPr/>
              <a:t>8</a:t>
            </a:fld>
            <a:endParaRPr lang="en-US" dirty="0"/>
          </a:p>
        </p:txBody>
      </p:sp>
    </p:spTree>
    <p:extLst>
      <p:ext uri="{BB962C8B-B14F-4D97-AF65-F5344CB8AC3E}">
        <p14:creationId xmlns:p14="http://schemas.microsoft.com/office/powerpoint/2010/main" val="369984815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609600" y="0"/>
            <a:ext cx="10972800" cy="1143000"/>
          </a:xfrm>
        </p:spPr>
        <p:txBody>
          <a:bodyPr>
            <a:normAutofit fontScale="90000"/>
          </a:bodyPr>
          <a:lstStyle/>
          <a:p>
            <a:r>
              <a:rPr lang="en-US" sz="4900" b="1" dirty="0" smtClean="0">
                <a:solidFill>
                  <a:srgbClr val="C00000"/>
                </a:solidFill>
              </a:rPr>
              <a:t>DVD layout and content:</a:t>
            </a:r>
            <a:r>
              <a:rPr lang="en-US" b="1" dirty="0" smtClean="0">
                <a:solidFill>
                  <a:srgbClr val="C00000"/>
                </a:solidFill>
              </a:rPr>
              <a:t/>
            </a:r>
            <a:br>
              <a:rPr lang="en-US" b="1" dirty="0" smtClean="0">
                <a:solidFill>
                  <a:srgbClr val="C00000"/>
                </a:solidFill>
              </a:rPr>
            </a:br>
            <a:r>
              <a:rPr lang="en-US" sz="4000" b="1" dirty="0" smtClean="0">
                <a:solidFill>
                  <a:srgbClr val="C00000"/>
                </a:solidFill>
              </a:rPr>
              <a:t>Digital </a:t>
            </a:r>
            <a:r>
              <a:rPr lang="en-US" sz="4000" b="1" dirty="0">
                <a:solidFill>
                  <a:srgbClr val="C00000"/>
                </a:solidFill>
              </a:rPr>
              <a:t>Address List and </a:t>
            </a:r>
            <a:r>
              <a:rPr lang="en-US" sz="4000" b="1" dirty="0" smtClean="0">
                <a:solidFill>
                  <a:srgbClr val="C00000"/>
                </a:solidFill>
              </a:rPr>
              <a:t>Digital Map </a:t>
            </a:r>
            <a:r>
              <a:rPr lang="en-US" sz="3100" b="1" dirty="0" smtClean="0">
                <a:solidFill>
                  <a:srgbClr val="C00000"/>
                </a:solidFill>
              </a:rPr>
              <a:t>(GUPS)</a:t>
            </a:r>
            <a:endParaRPr lang="en-US" sz="3100" b="1" dirty="0">
              <a:solidFill>
                <a:srgbClr val="C00000"/>
              </a:solidFill>
            </a:endParaRPr>
          </a:p>
        </p:txBody>
      </p:sp>
      <p:sp>
        <p:nvSpPr>
          <p:cNvPr id="3" name="Content Placeholder 2"/>
          <p:cNvSpPr>
            <a:spLocks noGrp="1"/>
          </p:cNvSpPr>
          <p:nvPr>
            <p:ph sz="half" idx="1"/>
          </p:nvPr>
        </p:nvSpPr>
        <p:spPr>
          <a:xfrm>
            <a:off x="609600" y="1219200"/>
            <a:ext cx="5725886" cy="4525963"/>
          </a:xfrm>
        </p:spPr>
        <p:txBody>
          <a:bodyPr>
            <a:normAutofit/>
          </a:bodyPr>
          <a:lstStyle/>
          <a:p>
            <a:r>
              <a:rPr lang="en-US" sz="3200" dirty="0" smtClean="0"/>
              <a:t>DVD </a:t>
            </a:r>
            <a:r>
              <a:rPr lang="en-US" sz="3200" dirty="0"/>
              <a:t>with GUPS installation </a:t>
            </a:r>
            <a:r>
              <a:rPr lang="en-US" sz="3200" dirty="0" smtClean="0"/>
              <a:t>software.</a:t>
            </a:r>
          </a:p>
          <a:p>
            <a:r>
              <a:rPr lang="en-US" sz="3200" dirty="0"/>
              <a:t>DVD with Title 13 </a:t>
            </a:r>
            <a:r>
              <a:rPr lang="en-US" sz="3200" dirty="0" smtClean="0"/>
              <a:t>data.</a:t>
            </a:r>
            <a:endParaRPr lang="en-US" sz="3200" dirty="0"/>
          </a:p>
          <a:p>
            <a:pPr lvl="1">
              <a:buSzPct val="75000"/>
              <a:buFont typeface="Courier New" panose="02070309020205020404" pitchFamily="49" charset="0"/>
              <a:buChar char="o"/>
            </a:pPr>
            <a:r>
              <a:rPr lang="en-US" sz="2800" dirty="0"/>
              <a:t>“shape” </a:t>
            </a:r>
            <a:r>
              <a:rPr lang="en-US" sz="2800" dirty="0" smtClean="0"/>
              <a:t>folder.</a:t>
            </a:r>
            <a:endParaRPr lang="en-US" sz="2800" dirty="0"/>
          </a:p>
          <a:p>
            <a:pPr lvl="2"/>
            <a:r>
              <a:rPr lang="en-US" sz="2300" b="1" dirty="0"/>
              <a:t>2020LUCA_&lt;</a:t>
            </a:r>
            <a:r>
              <a:rPr lang="en-US" sz="2300" b="1" dirty="0" err="1"/>
              <a:t>EntityID</a:t>
            </a:r>
            <a:r>
              <a:rPr lang="en-US" sz="2300" b="1" dirty="0"/>
              <a:t>&gt;_DISK1of2.exe (**Title 13 material</a:t>
            </a:r>
            <a:r>
              <a:rPr lang="en-US" sz="2300" b="1" dirty="0" smtClean="0"/>
              <a:t>**).</a:t>
            </a:r>
            <a:endParaRPr lang="en-US" sz="2300" dirty="0"/>
          </a:p>
          <a:p>
            <a:pPr marL="0" indent="0">
              <a:buNone/>
            </a:pPr>
            <a:endParaRPr lang="en-US" dirty="0" smtClean="0">
              <a:latin typeface="Calibri" panose="020F0502020204030204" pitchFamily="34" charset="0"/>
              <a:cs typeface="Times New Roman" panose="02020603050405020304" pitchFamily="18" charset="0"/>
            </a:endParaRPr>
          </a:p>
        </p:txBody>
      </p:sp>
      <p:sp>
        <p:nvSpPr>
          <p:cNvPr id="2" name="Content Placeholder 1"/>
          <p:cNvSpPr>
            <a:spLocks noGrp="1"/>
          </p:cNvSpPr>
          <p:nvPr>
            <p:ph sz="half" idx="2"/>
          </p:nvPr>
        </p:nvSpPr>
        <p:spPr>
          <a:xfrm>
            <a:off x="5715000" y="1219200"/>
            <a:ext cx="6477000" cy="4732339"/>
          </a:xfrm>
        </p:spPr>
        <p:txBody>
          <a:bodyPr>
            <a:normAutofit/>
          </a:bodyPr>
          <a:lstStyle/>
          <a:p>
            <a:r>
              <a:rPr lang="en-US" sz="3200" dirty="0"/>
              <a:t>DVD with non-Title 13 </a:t>
            </a:r>
            <a:r>
              <a:rPr lang="en-US" sz="3200" dirty="0" smtClean="0"/>
              <a:t>data.</a:t>
            </a:r>
            <a:endParaRPr lang="en-US" sz="3200" dirty="0"/>
          </a:p>
          <a:p>
            <a:pPr lvl="1">
              <a:buSzPct val="75000"/>
              <a:buFont typeface="Courier New" panose="02070309020205020404" pitchFamily="49" charset="0"/>
              <a:buChar char="o"/>
            </a:pPr>
            <a:r>
              <a:rPr lang="en-US" sz="2800" dirty="0"/>
              <a:t>Root directory of </a:t>
            </a:r>
            <a:r>
              <a:rPr lang="en-US" sz="2800" dirty="0" smtClean="0"/>
              <a:t>DVD.</a:t>
            </a:r>
            <a:endParaRPr lang="en-US" sz="2800" dirty="0"/>
          </a:p>
          <a:p>
            <a:pPr lvl="2"/>
            <a:r>
              <a:rPr lang="en-US" sz="2300" dirty="0"/>
              <a:t>2020LUCA_digital_respondent_guide.pdf</a:t>
            </a:r>
          </a:p>
          <a:p>
            <a:pPr lvl="2"/>
            <a:r>
              <a:rPr lang="en-US" sz="2300" dirty="0"/>
              <a:t>2020LUCA_GUPS_respondent_guide.pdf</a:t>
            </a:r>
          </a:p>
          <a:p>
            <a:pPr lvl="2"/>
            <a:r>
              <a:rPr lang="en-US" sz="2300" dirty="0"/>
              <a:t>2020LUCA_header_file.txt</a:t>
            </a:r>
          </a:p>
          <a:p>
            <a:pPr lvl="2"/>
            <a:r>
              <a:rPr lang="en-US" sz="2300" dirty="0"/>
              <a:t>LUCA20_inventory.pdf</a:t>
            </a:r>
          </a:p>
          <a:p>
            <a:pPr lvl="2"/>
            <a:r>
              <a:rPr lang="en-US" sz="2300" dirty="0"/>
              <a:t>Readmefirst6.txt</a:t>
            </a:r>
          </a:p>
          <a:p>
            <a:pPr lvl="1">
              <a:buSzPct val="75000"/>
              <a:buFont typeface="Courier New" panose="02070309020205020404" pitchFamily="49" charset="0"/>
              <a:buChar char="o"/>
            </a:pPr>
            <a:r>
              <a:rPr lang="en-US" dirty="0"/>
              <a:t>“</a:t>
            </a:r>
            <a:r>
              <a:rPr lang="en-US" sz="2800" dirty="0"/>
              <a:t>shape” </a:t>
            </a:r>
            <a:r>
              <a:rPr lang="en-US" sz="2800" dirty="0" smtClean="0"/>
              <a:t>folder.</a:t>
            </a:r>
            <a:endParaRPr lang="en-US" sz="2800" dirty="0"/>
          </a:p>
          <a:p>
            <a:pPr lvl="2"/>
            <a:r>
              <a:rPr lang="en-US" sz="2400" dirty="0"/>
              <a:t>2020LUCA_&lt;</a:t>
            </a:r>
            <a:r>
              <a:rPr lang="en-US" sz="2400" dirty="0" err="1"/>
              <a:t>EntityID</a:t>
            </a:r>
            <a:r>
              <a:rPr lang="en-US" sz="2400" dirty="0"/>
              <a:t>&gt;_DISK2of2.exe</a:t>
            </a:r>
          </a:p>
          <a:p>
            <a:endParaRPr lang="en-US" dirty="0"/>
          </a:p>
        </p:txBody>
      </p:sp>
      <p:sp>
        <p:nvSpPr>
          <p:cNvPr id="7" name="Slide Number Placeholder 6"/>
          <p:cNvSpPr>
            <a:spLocks noGrp="1"/>
          </p:cNvSpPr>
          <p:nvPr>
            <p:ph type="sldNum" sz="quarter" idx="12"/>
          </p:nvPr>
        </p:nvSpPr>
        <p:spPr/>
        <p:txBody>
          <a:bodyPr/>
          <a:lstStyle/>
          <a:p>
            <a:fld id="{03AE04C5-3085-4F64-BC65-54FE2DBF6EB1}" type="slidenum">
              <a:rPr lang="en-US" smtClean="0"/>
              <a:pPr/>
              <a:t>9</a:t>
            </a:fld>
            <a:endParaRPr lang="en-US" dirty="0"/>
          </a:p>
        </p:txBody>
      </p:sp>
    </p:spTree>
    <p:extLst>
      <p:ext uri="{BB962C8B-B14F-4D97-AF65-F5344CB8AC3E}">
        <p14:creationId xmlns:p14="http://schemas.microsoft.com/office/powerpoint/2010/main" val="3785934658"/>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SHAPE_LOCKS" val="1983"/>
</p:tagLst>
</file>

<file path=ppt/tags/tag2.xml><?xml version="1.0" encoding="utf-8"?>
<p:tagLst xmlns:a="http://schemas.openxmlformats.org/drawingml/2006/main" xmlns:r="http://schemas.openxmlformats.org/officeDocument/2006/relationships" xmlns:p="http://schemas.openxmlformats.org/presentationml/2006/main">
  <p:tag name="SHAPE_LOCKS" val="1983"/>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_dlc_DocId xmlns="8557a95a-962d-47e7-8af1-548f79049771">3J7TJ2AYAA5W-134-54</_dlc_DocId>
    <_dlc_DocIdUrl xmlns="8557a95a-962d-47e7-8af1-548f79049771">
      <Url>https://collab.ecm.census.gov/div/cnmp/intranet/CIDB/_layouts/DocIdRedir.aspx?ID=3J7TJ2AYAA5W-134-54</Url>
      <Description>3J7TJ2AYAA5W-134-54</Description>
    </_dlc_DocIdUrl>
  </documentManagement>
</p:properties>
</file>

<file path=customXml/item2.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Document" ma:contentTypeID="0x010100743B1F9FA5B2E847971EAB42F3EC9A01" ma:contentTypeVersion="1" ma:contentTypeDescription="Create a new document." ma:contentTypeScope="" ma:versionID="6a05c86d16e1835808316868a7ca6065">
  <xsd:schema xmlns:xsd="http://www.w3.org/2001/XMLSchema" xmlns:xs="http://www.w3.org/2001/XMLSchema" xmlns:p="http://schemas.microsoft.com/office/2006/metadata/properties" xmlns:ns1="http://schemas.microsoft.com/sharepoint/v3" xmlns:ns2="8557a95a-962d-47e7-8af1-548f79049771" targetNamespace="http://schemas.microsoft.com/office/2006/metadata/properties" ma:root="true" ma:fieldsID="2bb8dfbcc59ace8b8b13156065cb8351" ns1:_="" ns2:_="">
    <xsd:import namespace="http://schemas.microsoft.com/sharepoint/v3"/>
    <xsd:import namespace="8557a95a-962d-47e7-8af1-548f79049771"/>
    <xsd:element name="properties">
      <xsd:complexType>
        <xsd:sequence>
          <xsd:element name="documentManagement">
            <xsd:complexType>
              <xsd:all>
                <xsd:element ref="ns2:_dlc_DocId" minOccurs="0"/>
                <xsd:element ref="ns2:_dlc_DocIdUrl" minOccurs="0"/>
                <xsd:element ref="ns2:_dlc_DocIdPersistId" minOccurs="0"/>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11" nillable="true" ma:displayName="Scheduling Start Date" ma:description="" ma:hidden="true" ma:internalName="PublishingStartDate">
      <xsd:simpleType>
        <xsd:restriction base="dms:Unknown"/>
      </xsd:simpleType>
    </xsd:element>
    <xsd:element name="PublishingExpirationDate" ma:index="12" nillable="true" ma:displayName="Scheduling End Date" ma:description="" ma:hidden="true"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8557a95a-962d-47e7-8af1-548f79049771"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AED58F6-4152-4975-AB0D-8141D60CDF06}">
  <ds:schemaRefs>
    <ds:schemaRef ds:uri="http://purl.org/dc/dcmitype/"/>
    <ds:schemaRef ds:uri="8557a95a-962d-47e7-8af1-548f79049771"/>
    <ds:schemaRef ds:uri="http://schemas.microsoft.com/office/infopath/2007/PartnerControls"/>
    <ds:schemaRef ds:uri="http://purl.org/dc/elements/1.1/"/>
    <ds:schemaRef ds:uri="http://purl.org/dc/terms/"/>
    <ds:schemaRef ds:uri="http://www.w3.org/XML/1998/namespace"/>
    <ds:schemaRef ds:uri="http://schemas.microsoft.com/office/2006/documentManagement/types"/>
    <ds:schemaRef ds:uri="http://schemas.openxmlformats.org/package/2006/metadata/core-properties"/>
    <ds:schemaRef ds:uri="http://schemas.microsoft.com/sharepoint/v3"/>
    <ds:schemaRef ds:uri="http://schemas.microsoft.com/office/2006/metadata/properties"/>
  </ds:schemaRefs>
</ds:datastoreItem>
</file>

<file path=customXml/itemProps2.xml><?xml version="1.0" encoding="utf-8"?>
<ds:datastoreItem xmlns:ds="http://schemas.openxmlformats.org/officeDocument/2006/customXml" ds:itemID="{25CC94F2-DA45-477E-ADF2-6542354670FA}">
  <ds:schemaRefs>
    <ds:schemaRef ds:uri="http://schemas.microsoft.com/sharepoint/events"/>
  </ds:schemaRefs>
</ds:datastoreItem>
</file>

<file path=customXml/itemProps3.xml><?xml version="1.0" encoding="utf-8"?>
<ds:datastoreItem xmlns:ds="http://schemas.openxmlformats.org/officeDocument/2006/customXml" ds:itemID="{CAE4A8BB-C348-4B56-85AF-A0A056390DE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8557a95a-962d-47e7-8af1-548f7904977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6F52EFC0-1103-45EF-9816-A5E63FC980A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6982</TotalTime>
  <Words>4112</Words>
  <Application>Microsoft Office PowerPoint</Application>
  <PresentationFormat>Widescreen</PresentationFormat>
  <Paragraphs>309</Paragraphs>
  <Slides>19</Slides>
  <Notes>19</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19</vt:i4>
      </vt:variant>
    </vt:vector>
  </HeadingPairs>
  <TitlesOfParts>
    <vt:vector size="26" baseType="lpstr">
      <vt:lpstr>Arial</vt:lpstr>
      <vt:lpstr>Calibri</vt:lpstr>
      <vt:lpstr>Courier New</vt:lpstr>
      <vt:lpstr>Times New Roman</vt:lpstr>
      <vt:lpstr>Wingdings</vt:lpstr>
      <vt:lpstr>Office Theme</vt:lpstr>
      <vt:lpstr>1_Office Theme</vt:lpstr>
      <vt:lpstr>2020 Census Local Update of Census Addresses Operation (LUCA)</vt:lpstr>
      <vt:lpstr>Agenda</vt:lpstr>
      <vt:lpstr>Product Preferences – Digital Address materials</vt:lpstr>
      <vt:lpstr>Delivery of LUCA digital materials</vt:lpstr>
      <vt:lpstr>DVD layout and content: Digital Address List and Large Format Paper maps (Digital/Paper)</vt:lpstr>
      <vt:lpstr>DVD layout and content: Digital Address List and Paper/PDF (Digital/PaperPDF)</vt:lpstr>
      <vt:lpstr>DVD layout and content (cont’d): Digital Address List and Paper/PDF (Digital/PaperPDF)</vt:lpstr>
      <vt:lpstr>DVD layout and content: Digital Address List and Digital Map (Digital/Digital)</vt:lpstr>
      <vt:lpstr>DVD layout and content: Digital Address List and Digital Map (GUPS)</vt:lpstr>
      <vt:lpstr>Title 13 U.S.C. – confidentiality and security</vt:lpstr>
      <vt:lpstr>Title 13 U.S.C. – confidentiality and security (cont’d)</vt:lpstr>
      <vt:lpstr>Address List – Title 13</vt:lpstr>
      <vt:lpstr>Address List record layout</vt:lpstr>
      <vt:lpstr>Address List – Microsoft Excel example **No Title 13 Data Displayed**</vt:lpstr>
      <vt:lpstr>Address Count List – not Title 13</vt:lpstr>
      <vt:lpstr>Address Count List record layout</vt:lpstr>
      <vt:lpstr>Address Count List – Microsoft Excel example</vt:lpstr>
      <vt:lpstr>Support and assistance</vt:lpstr>
      <vt:lpstr>Connect with us</vt:lpstr>
    </vt:vector>
  </TitlesOfParts>
  <Company>U.S. Department of Commerce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2020 LUCA Training Digital Address Materials Module</dc:title>
  <dc:creator>U.S. Census Bureau</dc:creator>
  <cp:lastModifiedBy>Meredith L Gillum (CENSUS/GEO FED)</cp:lastModifiedBy>
  <cp:revision>572</cp:revision>
  <cp:lastPrinted>2017-08-23T19:28:09Z</cp:lastPrinted>
  <dcterms:created xsi:type="dcterms:W3CDTF">2016-11-09T16:58:51Z</dcterms:created>
  <dcterms:modified xsi:type="dcterms:W3CDTF">2018-01-11T18:26:37Z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0x010100743B1F9FA5B2E847971EAB42F3EC9A01</vt:lpwstr>
  </property>
  <property fmtid="{D5CDD505-2E9C-101B-9397-08002B2CF9AE}" pid="3" name="_dlc_DocIdItemGuid">
    <vt:lpwstr>c27e0c36-c330-4c3d-8d82-a730cb1dcb64</vt:lpwstr>
  </property>
</Properties>
</file>